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media/image11.jpg" ContentType="image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</p:sldMasterIdLst>
  <p:sldIdLst>
    <p:sldId id="256" r:id="rId3"/>
    <p:sldId id="338" r:id="rId4"/>
    <p:sldId id="257" r:id="rId5"/>
    <p:sldId id="347" r:id="rId6"/>
    <p:sldId id="258" r:id="rId7"/>
    <p:sldId id="260" r:id="rId8"/>
    <p:sldId id="261" r:id="rId9"/>
    <p:sldId id="262" r:id="rId10"/>
    <p:sldId id="264" r:id="rId11"/>
    <p:sldId id="265" r:id="rId12"/>
    <p:sldId id="266" r:id="rId13"/>
    <p:sldId id="268" r:id="rId14"/>
    <p:sldId id="267" r:id="rId15"/>
    <p:sldId id="263" r:id="rId16"/>
    <p:sldId id="269" r:id="rId17"/>
    <p:sldId id="273" r:id="rId18"/>
    <p:sldId id="270" r:id="rId19"/>
    <p:sldId id="271" r:id="rId20"/>
    <p:sldId id="288" r:id="rId21"/>
    <p:sldId id="272" r:id="rId22"/>
    <p:sldId id="275" r:id="rId23"/>
    <p:sldId id="274" r:id="rId24"/>
    <p:sldId id="276" r:id="rId25"/>
    <p:sldId id="289" r:id="rId26"/>
    <p:sldId id="277" r:id="rId27"/>
    <p:sldId id="279" r:id="rId28"/>
    <p:sldId id="287" r:id="rId29"/>
    <p:sldId id="343" r:id="rId30"/>
    <p:sldId id="344" r:id="rId31"/>
    <p:sldId id="345" r:id="rId32"/>
    <p:sldId id="34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 Dual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7"/>
          <p:cNvSpPr>
            <a:spLocks noChangeArrowheads="1"/>
          </p:cNvSpPr>
          <p:nvPr/>
        </p:nvSpPr>
        <p:spPr bwMode="auto">
          <a:xfrm>
            <a:off x="1719504" y="321441"/>
            <a:ext cx="1847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823BDBE4-38FA-29E7-2F85-2D24D10626C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238819" y="162431"/>
            <a:ext cx="10647523" cy="70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16643531-1F7F-A836-4D06-ADB2FD16BD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8819" y="1126993"/>
            <a:ext cx="4723992" cy="4865120"/>
          </a:xfr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i="0">
                <a:latin typeface="VAGRundschriftDLig" pitchFamily="2" charset="77"/>
              </a:defRPr>
            </a:lvl1pPr>
          </a:lstStyle>
          <a:p>
            <a:pPr lvl="0"/>
            <a:r>
              <a:rPr lang="en-GB" dirty="0"/>
              <a:t>Point 1</a:t>
            </a:r>
          </a:p>
          <a:p>
            <a:pPr lvl="0"/>
            <a:r>
              <a:rPr lang="en-GB" dirty="0"/>
              <a:t>Point 2</a:t>
            </a:r>
          </a:p>
          <a:p>
            <a:pPr lvl="0"/>
            <a:r>
              <a:rPr lang="en-GB" dirty="0"/>
              <a:t>Point 3</a:t>
            </a:r>
          </a:p>
          <a:p>
            <a:pPr lvl="0"/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F687743-7EFC-BF04-8BE9-C286321A14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08184" y="1126068"/>
            <a:ext cx="5679016" cy="48662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xmlns="" id="{41F60B08-ABAA-B596-4187-0E2BFC26F0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16797" y="6622529"/>
            <a:ext cx="568591" cy="268600"/>
          </a:xfrm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3A496B19-053F-4BA2-80FD-2A252D8C26A8}" type="slidenum">
              <a:rPr lang="en-US" smtClean="0">
                <a:cs typeface="Arial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415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BE399C-804F-207F-9659-F501A8E44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724A88F-0397-C7CA-8776-4BC23C45E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B65627-FF64-C6DD-2ECB-2469AF850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11B6-0378-46D7-8349-C66F3AB2707A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8C3EC8-995D-51BF-1CDD-30EFCF5D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75527B-9C9C-9F83-A520-CECF737D5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283B-8C2B-413C-ACE6-66A888A25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89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DF9E7A-D1E5-E35F-B420-8DB571584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358188-8F14-A99C-FB94-F6A5B1603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A31011-2420-B9B8-9864-1C3BD0D9D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11B6-0378-46D7-8349-C66F3AB2707A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34FB76-571A-35F2-37BB-257E026D9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E95BCC-3218-F43B-2F38-09FA5356E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283B-8C2B-413C-ACE6-66A888A25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65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B1BBCB-8591-23B2-E600-A89640249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112160-3A04-5B95-6B97-D8B0D966F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65A677-4857-B96E-5C67-EE3CB7F4C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11B6-0378-46D7-8349-C66F3AB2707A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CB073D-4374-9DF8-3740-0A40123A1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88A5EC-D1AA-B412-C855-F580E6DE5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283B-8C2B-413C-ACE6-66A888A25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04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C17071-5ED0-BDFB-02F7-32D5E8B93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17DCB9-448B-D327-FCAB-72B75ADC3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A2D25F5-6F80-A2A3-46A8-143C66CFB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BC3E16F-5C0F-C42F-2CCA-C90C157C9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11B6-0378-46D7-8349-C66F3AB2707A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FE9F1D-79BF-68EC-17D8-08874CDB9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09AC2F-CF4E-A092-5AD4-E1ADA467F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283B-8C2B-413C-ACE6-66A888A25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80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47594D-8C47-7D32-FD3C-C0D608104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A6DB26D-351F-2B4B-3DC3-499FD336B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EF6B9FE-81DC-2180-85D3-6296BE304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05450F1-150E-5550-AD09-EC37E66C7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85E0142-0CDB-A665-C889-300B78C1B1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3D52884-2E1C-2B8C-D907-FA4C6A15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11B6-0378-46D7-8349-C66F3AB2707A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4E9737F-5232-85F0-569C-902682681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C42BBD5-8773-13DD-D530-574E334E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283B-8C2B-413C-ACE6-66A888A25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48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E3D87-57AF-0DB2-768A-3CE9254F5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B782158-C615-7589-EB0A-3D94EEC21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11B6-0378-46D7-8349-C66F3AB2707A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4E67B25-BC9B-36D7-3C7C-AA39B38B8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8AFCC08-5063-A357-7BB2-06190097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283B-8C2B-413C-ACE6-66A888A25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37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7518421-E015-68A9-0144-40F77759D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11B6-0378-46D7-8349-C66F3AB2707A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47A8B32-3CE7-B9D4-17D2-ACDF2F90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642EAD0-D4C0-0A73-DACB-65586CE1A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283B-8C2B-413C-ACE6-66A888A25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08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1A54F3-CFD2-04F9-9EC5-915B82B7E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DB8363-FA71-777E-7CC1-71F9D2314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6BFA601-0602-EF04-EB16-D6CA304CA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53AD657-33FB-59E5-5051-85AADB5E8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11B6-0378-46D7-8349-C66F3AB2707A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C2774F-DC5D-3920-55DA-819505939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1C6610E-C29A-7DC4-A1C9-8A3B18B3A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283B-8C2B-413C-ACE6-66A888A25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4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1EA127-7362-AE9A-E3D3-96B8DB742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3EA1FA4-5440-092A-FCC5-5D104ED50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2233FB4-A59C-EF57-AC54-95300563D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E493977-A451-14A9-0183-A43473333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11B6-0378-46D7-8349-C66F3AB2707A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18B74CB-F804-4959-4752-4A1C731B7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4D0001C-E4B6-E126-1A52-F29C581AF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283B-8C2B-413C-ACE6-66A888A25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039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9840DB-68A0-4D0D-CF85-6220E6600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D19DDE5-E3AD-4EBE-1DA3-AB39155A1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A98EFD-88EE-F3B9-682D-1A7081F28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11B6-0378-46D7-8349-C66F3AB2707A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FE8C7D-D2AA-37EA-2379-EB918D551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E1D7EF-B112-4D50-636F-42B5371C1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283B-8C2B-413C-ACE6-66A888A25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52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4BFB3CF-2A37-462C-3DA8-1670AEF145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A5B8655-2E72-8763-4DDE-7AABD3B1E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845FB8-4C20-2F1C-9650-F56CCCB91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11B6-0378-46D7-8349-C66F3AB2707A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2F4453-02E8-4B8E-D438-FECB507D6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B5006D-9858-9CD7-2D6C-D8B3BFB3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283B-8C2B-413C-ACE6-66A888A25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305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EEGF empty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EB1FDA5-B35F-84CA-9D71-A821EDAA3F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5052" y="4779101"/>
            <a:ext cx="1714025" cy="907971"/>
          </a:xfrm>
          <a:prstGeom prst="rect">
            <a:avLst/>
          </a:prstGeom>
          <a:noFill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235AEB1-6BE6-CA45-536F-72019229F10F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792743" y="4798024"/>
            <a:ext cx="0" cy="1280541"/>
          </a:xfrm>
          <a:prstGeom prst="line">
            <a:avLst/>
          </a:prstGeom>
          <a:solidFill>
            <a:schemeClr val="accent1"/>
          </a:solidFill>
          <a:ln w="508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xmlns="" id="{F6B768C4-DCE3-DEB4-66AB-35A2D169F5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16797" y="6622529"/>
            <a:ext cx="568591" cy="268600"/>
          </a:xfrm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3A496B19-053F-4BA2-80FD-2A252D8C26A8}" type="slidenum">
              <a:rPr lang="en-US" smtClean="0">
                <a:cs typeface="Arial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EEB61638-19C4-18FC-E36F-236EBFF8F43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52518" y="133013"/>
            <a:ext cx="2070100" cy="717551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x-none" dirty="0"/>
              <a:t>You can put your logo here</a:t>
            </a:r>
          </a:p>
        </p:txBody>
      </p:sp>
    </p:spTree>
    <p:extLst>
      <p:ext uri="{BB962C8B-B14F-4D97-AF65-F5344CB8AC3E}">
        <p14:creationId xmlns:p14="http://schemas.microsoft.com/office/powerpoint/2010/main" val="3341110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79754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174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 Dual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7"/>
          <p:cNvSpPr>
            <a:spLocks noChangeArrowheads="1"/>
          </p:cNvSpPr>
          <p:nvPr/>
        </p:nvSpPr>
        <p:spPr bwMode="auto">
          <a:xfrm>
            <a:off x="1719504" y="321441"/>
            <a:ext cx="1847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823BDBE4-38FA-29E7-2F85-2D24D10626C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238819" y="162431"/>
            <a:ext cx="10647523" cy="70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16643531-1F7F-A836-4D06-ADB2FD16BD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8819" y="1126993"/>
            <a:ext cx="4723992" cy="4865120"/>
          </a:xfr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i="0">
                <a:latin typeface="VAGRundschriftDLig" pitchFamily="2" charset="77"/>
              </a:defRPr>
            </a:lvl1pPr>
          </a:lstStyle>
          <a:p>
            <a:pPr lvl="0"/>
            <a:r>
              <a:rPr lang="en-GB" dirty="0"/>
              <a:t>Point 1</a:t>
            </a:r>
          </a:p>
          <a:p>
            <a:pPr lvl="0"/>
            <a:r>
              <a:rPr lang="en-GB" dirty="0"/>
              <a:t>Point 2</a:t>
            </a:r>
          </a:p>
          <a:p>
            <a:pPr lvl="0"/>
            <a:r>
              <a:rPr lang="en-GB" dirty="0"/>
              <a:t>Point 3</a:t>
            </a:r>
          </a:p>
          <a:p>
            <a:pPr lvl="0"/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F687743-7EFC-BF04-8BE9-C286321A14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08184" y="1126068"/>
            <a:ext cx="5679016" cy="48662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xmlns="" id="{41F60B08-ABAA-B596-4187-0E2BFC26F0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16797" y="6622529"/>
            <a:ext cx="568591" cy="268600"/>
          </a:xfrm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3A496B19-053F-4BA2-80FD-2A252D8C26A8}" type="slidenum">
              <a:rPr lang="en-US" smtClean="0">
                <a:cs typeface="Arial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6624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F4FDF3-514D-358D-D5BE-5C90F0DF8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0182" y="1045028"/>
            <a:ext cx="4835817" cy="198774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/>
              <a:t>Your presentation title here</a:t>
            </a:r>
            <a:endParaRPr lang="x-non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E81770F-9DD8-C956-DD92-905F995202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3A496B19-053F-4BA2-80FD-2A252D8C26A8}" type="slidenum">
              <a:rPr lang="en-US" smtClean="0">
                <a:cs typeface="Arial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7D1CF24F-EA56-0C38-A235-9DEF14794E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0182" y="5081709"/>
            <a:ext cx="4836583" cy="604476"/>
          </a:xfrm>
        </p:spPr>
        <p:txBody>
          <a:bodyPr/>
          <a:lstStyle>
            <a:lvl1pPr marL="0" indent="0" algn="ctr">
              <a:buNone/>
              <a:defRPr sz="1867">
                <a:solidFill>
                  <a:srgbClr val="2C92C4"/>
                </a:solidFill>
              </a:defRPr>
            </a:lvl1pPr>
          </a:lstStyle>
          <a:p>
            <a:pPr lvl="0"/>
            <a:r>
              <a:rPr lang="en-GB" dirty="0"/>
              <a:t>Your name and organisation here</a:t>
            </a:r>
          </a:p>
          <a:p>
            <a:pPr lvl="1"/>
            <a:endParaRPr lang="x-none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7FA16EAC-9383-2253-C7D5-B072EA93B7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96051" y="1045634"/>
            <a:ext cx="5126567" cy="4639733"/>
          </a:xfrm>
          <a:prstGeom prst="roundRect">
            <a:avLst>
              <a:gd name="adj" fmla="val 7172"/>
            </a:avLst>
          </a:prstGeom>
          <a:solidFill>
            <a:srgbClr val="2C92C4">
              <a:alpha val="9804"/>
            </a:srgbClr>
          </a:solidFill>
        </p:spPr>
        <p:txBody>
          <a:bodyPr/>
          <a:lstStyle/>
          <a:p>
            <a:r>
              <a:rPr lang="x-none" dirty="0"/>
              <a:t>You can put a picture here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xmlns="" id="{6185D49E-C0E0-1DB2-B318-629F5D6A4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0182" y="3365500"/>
            <a:ext cx="4836583" cy="1132221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VAGRundschriftDLig" pitchFamily="2" charset="77"/>
              </a:defRPr>
            </a:lvl1pPr>
          </a:lstStyle>
          <a:p>
            <a:pPr lvl="0"/>
            <a:r>
              <a:rPr lang="en-GB" dirty="0"/>
              <a:t>Your sub-title here</a:t>
            </a:r>
          </a:p>
          <a:p>
            <a:pPr lvl="1"/>
            <a:endParaRPr lang="x-none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AD523A50-4EAB-9479-0629-9DC8960CA09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52518" y="133013"/>
            <a:ext cx="2070100" cy="717551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x-none" dirty="0"/>
              <a:t>You can put your logo here</a:t>
            </a:r>
          </a:p>
        </p:txBody>
      </p:sp>
    </p:spTree>
    <p:extLst>
      <p:ext uri="{BB962C8B-B14F-4D97-AF65-F5344CB8AC3E}">
        <p14:creationId xmlns:p14="http://schemas.microsoft.com/office/powerpoint/2010/main" val="413215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E8EBE4-55E7-2487-4959-5F1B29684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C4C5B8-71F4-377C-8B78-F08EA88B0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55AA72-409D-794D-9ABF-FC8137372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811B6-0378-46D7-8349-C66F3AB2707A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2F0E33-4C31-53F8-72B3-5480D0C6D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4B32F6-41EF-ACF6-EF04-BB0B9BCEC8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1283B-8C2B-413C-ACE6-66A888A25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5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webp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6842FE-FC0D-E0D5-A731-2DD6396A99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W" dirty="0">
                <a:latin typeface="Arial Black" panose="020B0A04020102020204" pitchFamily="34" charset="0"/>
                <a:cs typeface="Times New Roman" panose="02020603050405020304" pitchFamily="18" charset="0"/>
              </a:rPr>
              <a:t>Hydroponics Training </a:t>
            </a:r>
            <a:endParaRPr lang="en-ZW" dirty="0"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F803E90-48BA-53D5-BE15-2486096BA5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Sustainable Farming for the Future</a:t>
            </a:r>
            <a:endParaRPr lang="en-ZW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67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77E8E7-8769-0B7D-9433-F5D3FA840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980" y="147263"/>
            <a:ext cx="8380150" cy="767137"/>
          </a:xfrm>
        </p:spPr>
        <p:txBody>
          <a:bodyPr/>
          <a:lstStyle/>
          <a:p>
            <a:r>
              <a:rPr lang="en-ZW" dirty="0"/>
              <a:t>Key Components of Hydroponics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A28F56C-8922-A30E-CFC0-F87607E0DE6F}"/>
              </a:ext>
            </a:extLst>
          </p:cNvPr>
          <p:cNvSpPr txBox="1"/>
          <p:nvPr/>
        </p:nvSpPr>
        <p:spPr>
          <a:xfrm>
            <a:off x="534255" y="1078426"/>
            <a:ext cx="912345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ZW" sz="2400" b="1" dirty="0"/>
              <a:t>Water Reservoir: </a:t>
            </a:r>
            <a:r>
              <a:rPr lang="en-ZW" sz="2400" dirty="0"/>
              <a:t>Holds the nutrient solution for plant growth.</a:t>
            </a:r>
          </a:p>
          <a:p>
            <a:pPr marL="342900" indent="-342900">
              <a:buFont typeface="+mj-lt"/>
              <a:buAutoNum type="arabicPeriod"/>
            </a:pPr>
            <a:r>
              <a:rPr lang="en-ZW" sz="2400" b="1" dirty="0"/>
              <a:t>Nutrient Solution: </a:t>
            </a:r>
            <a:r>
              <a:rPr lang="en-ZW" sz="2400" dirty="0"/>
              <a:t>A mix of water and nutrients absorbed by the plants.</a:t>
            </a:r>
          </a:p>
          <a:p>
            <a:pPr marL="342900" indent="-342900">
              <a:buFont typeface="+mj-lt"/>
              <a:buAutoNum type="arabicPeriod"/>
            </a:pPr>
            <a:r>
              <a:rPr lang="en-ZW" sz="2400" b="1" dirty="0"/>
              <a:t>Growing Medium: </a:t>
            </a:r>
            <a:r>
              <a:rPr lang="en-ZW" sz="2400" dirty="0"/>
              <a:t>Supports the plant roots (e.g., coco coir, perlite).pH &amp; EC</a:t>
            </a:r>
          </a:p>
          <a:p>
            <a:pPr marL="342900" indent="-342900">
              <a:buFont typeface="+mj-lt"/>
              <a:buAutoNum type="arabicPeriod"/>
            </a:pPr>
            <a:r>
              <a:rPr lang="en-ZW" sz="2400" b="1" dirty="0"/>
              <a:t> Meters: </a:t>
            </a:r>
            <a:r>
              <a:rPr lang="en-ZW" sz="2400" dirty="0"/>
              <a:t>Measure and monitor the pH and nutrient strength.</a:t>
            </a:r>
          </a:p>
          <a:p>
            <a:pPr marL="342900" indent="-342900">
              <a:buFont typeface="+mj-lt"/>
              <a:buAutoNum type="arabicPeriod"/>
            </a:pPr>
            <a:r>
              <a:rPr lang="en-ZW" sz="2400" b="1" dirty="0"/>
              <a:t>Light Source: </a:t>
            </a:r>
            <a:r>
              <a:rPr lang="en-ZW" sz="2400" dirty="0"/>
              <a:t>Provides energy for photosynthesis (e.g., grow lights).</a:t>
            </a:r>
          </a:p>
          <a:p>
            <a:pPr marL="342900" indent="-342900">
              <a:buFont typeface="+mj-lt"/>
              <a:buAutoNum type="arabicPeriod"/>
            </a:pPr>
            <a:r>
              <a:rPr lang="en-ZW" sz="2400" b="1" dirty="0"/>
              <a:t>Water Pump &amp; Tubing: </a:t>
            </a:r>
            <a:r>
              <a:rPr lang="en-ZW" sz="2400" dirty="0"/>
              <a:t>Circulates the nutrient solution to plant roots.</a:t>
            </a:r>
          </a:p>
          <a:p>
            <a:pPr marL="342900" indent="-342900">
              <a:buFont typeface="+mj-lt"/>
              <a:buAutoNum type="arabicPeriod"/>
            </a:pPr>
            <a:r>
              <a:rPr lang="en-ZW" sz="2400" b="1" dirty="0"/>
              <a:t>Aeration System: </a:t>
            </a:r>
            <a:r>
              <a:rPr lang="en-ZW" sz="2400" dirty="0"/>
              <a:t>Oxygenates the water to support root </a:t>
            </a:r>
            <a:r>
              <a:rPr lang="en-ZW" sz="2400" dirty="0" err="1"/>
              <a:t>health.Plant</a:t>
            </a:r>
            <a:r>
              <a:rPr lang="en-ZW" sz="2400" dirty="0"/>
              <a:t> Support: Keeps plants upright (e.g., net pots, supports).</a:t>
            </a:r>
          </a:p>
        </p:txBody>
      </p:sp>
    </p:spTree>
    <p:extLst>
      <p:ext uri="{BB962C8B-B14F-4D97-AF65-F5344CB8AC3E}">
        <p14:creationId xmlns:p14="http://schemas.microsoft.com/office/powerpoint/2010/main" val="236278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836098-0A63-FB19-C982-4201F86E6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9604"/>
          </a:xfrm>
        </p:spPr>
        <p:txBody>
          <a:bodyPr/>
          <a:lstStyle/>
          <a:p>
            <a:pPr algn="ctr"/>
            <a:r>
              <a:rPr lang="en-ZW" b="1" dirty="0"/>
              <a:t>Types of Hydroponic Systems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2F764E-E8B9-16A4-B2B0-EC49BED8FFD0}"/>
              </a:ext>
            </a:extLst>
          </p:cNvPr>
          <p:cNvSpPr txBox="1"/>
          <p:nvPr/>
        </p:nvSpPr>
        <p:spPr>
          <a:xfrm>
            <a:off x="677334" y="1650682"/>
            <a:ext cx="847693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ZW" sz="2400" b="1" dirty="0"/>
              <a:t>Deep Water Culture (DWC): </a:t>
            </a:r>
            <a:r>
              <a:rPr lang="en-ZW" sz="2400" dirty="0"/>
              <a:t>Plants float in nutrient-rich water.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ZW" sz="2400" b="1" dirty="0"/>
              <a:t>Nutrient Film Technique (NFT): </a:t>
            </a:r>
            <a:r>
              <a:rPr lang="en-ZW" sz="2400" dirty="0"/>
              <a:t>Shallow channels with a continuous flow of nutrients.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ZW" sz="2400" b="1" dirty="0"/>
              <a:t>Dutch Bucket System: </a:t>
            </a:r>
            <a:r>
              <a:rPr lang="en-ZW" sz="2400" dirty="0"/>
              <a:t>Ideal for larger plants, like tomatoes.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ZW" sz="2400" b="1" dirty="0"/>
              <a:t>Aeroponics: </a:t>
            </a:r>
            <a:r>
              <a:rPr lang="en-ZW" sz="2400" dirty="0"/>
              <a:t>Roots suspended in air, misted with nutrient solution.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ZW" sz="2400" b="1" dirty="0"/>
              <a:t>Trough System: </a:t>
            </a:r>
            <a:r>
              <a:rPr lang="en-ZW" sz="2400" dirty="0"/>
              <a:t>Shallow, long containers for growing crops.</a:t>
            </a:r>
          </a:p>
        </p:txBody>
      </p:sp>
    </p:spTree>
    <p:extLst>
      <p:ext uri="{BB962C8B-B14F-4D97-AF65-F5344CB8AC3E}">
        <p14:creationId xmlns:p14="http://schemas.microsoft.com/office/powerpoint/2010/main" val="303277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940C0B-D235-1E56-4447-AD0D57B46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9879"/>
          </a:xfrm>
        </p:spPr>
        <p:txBody>
          <a:bodyPr/>
          <a:lstStyle/>
          <a:p>
            <a:pPr algn="ctr"/>
            <a:r>
              <a:rPr lang="en-US" b="1" dirty="0"/>
              <a:t>Deep Water Culture</a:t>
            </a:r>
            <a:endParaRPr lang="en-ZW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4312A248-AFB2-C5D6-5F4F-22359CE724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8231" y="1985772"/>
            <a:ext cx="4572694" cy="3880772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B0C4177C-AC25-A704-2495-D5C068323D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90906" y="1985772"/>
            <a:ext cx="4283096" cy="3726659"/>
          </a:xfrm>
        </p:spPr>
      </p:pic>
    </p:spTree>
    <p:extLst>
      <p:ext uri="{BB962C8B-B14F-4D97-AF65-F5344CB8AC3E}">
        <p14:creationId xmlns:p14="http://schemas.microsoft.com/office/powerpoint/2010/main" val="58178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20CB63-2913-AED8-D5C6-B17518851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88" y="609601"/>
            <a:ext cx="8513714" cy="859604"/>
          </a:xfrm>
        </p:spPr>
        <p:txBody>
          <a:bodyPr/>
          <a:lstStyle/>
          <a:p>
            <a:pPr algn="ctr"/>
            <a:r>
              <a:rPr lang="en-ZW" b="1" dirty="0"/>
              <a:t>Deep Water Culture (DWC)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9274D9-D809-74F4-1307-DFAA32D5FB7F}"/>
              </a:ext>
            </a:extLst>
          </p:cNvPr>
          <p:cNvSpPr txBox="1"/>
          <p:nvPr/>
        </p:nvSpPr>
        <p:spPr>
          <a:xfrm>
            <a:off x="760288" y="1592494"/>
            <a:ext cx="9041258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System Description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Plants</a:t>
            </a:r>
            <a:r>
              <a:rPr lang="en-US" dirty="0"/>
              <a:t>: Float in nutrient-rich water with their roots submerged, absorbing nutrients directly.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Best For</a:t>
            </a:r>
            <a:r>
              <a:rPr lang="en-US" dirty="0"/>
              <a:t>: Leafy greens like lettuce, herbs, and small vegetables.</a:t>
            </a:r>
          </a:p>
          <a:p>
            <a:endParaRPr lang="en-US" dirty="0"/>
          </a:p>
          <a:p>
            <a:r>
              <a:rPr lang="en-US" sz="2000" b="1" dirty="0">
                <a:solidFill>
                  <a:schemeClr val="accent1"/>
                </a:solidFill>
              </a:rPr>
              <a:t>Pros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Fast plant growth</a:t>
            </a:r>
            <a:r>
              <a:rPr lang="en-US" dirty="0"/>
              <a:t>: Roots have constant access to water and nutrients.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Simple design</a:t>
            </a:r>
            <a:r>
              <a:rPr lang="en-US" dirty="0"/>
              <a:t>: Easy to set up with basic components.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Water efficiency</a:t>
            </a:r>
            <a:r>
              <a:rPr lang="en-US" dirty="0"/>
              <a:t>: Less water used compared to traditional farming.</a:t>
            </a:r>
          </a:p>
          <a:p>
            <a:endParaRPr lang="en-US" dirty="0"/>
          </a:p>
          <a:p>
            <a:r>
              <a:rPr lang="en-US" sz="2000" b="1" dirty="0">
                <a:solidFill>
                  <a:schemeClr val="accent1"/>
                </a:solidFill>
              </a:rPr>
              <a:t>Cons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Risk of root diseases</a:t>
            </a:r>
            <a:r>
              <a:rPr lang="en-US" dirty="0"/>
              <a:t>: Without proper oxygenation, roots can rot.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Space limitations</a:t>
            </a:r>
            <a:r>
              <a:rPr lang="en-US" dirty="0"/>
              <a:t>: Not ideal for large plants.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Temperature sensitivity</a:t>
            </a:r>
            <a:r>
              <a:rPr lang="en-US" dirty="0"/>
              <a:t>: Water temperature must be monitored to prevent plant stress.</a:t>
            </a:r>
          </a:p>
        </p:txBody>
      </p:sp>
    </p:spTree>
    <p:extLst>
      <p:ext uri="{BB962C8B-B14F-4D97-AF65-F5344CB8AC3E}">
        <p14:creationId xmlns:p14="http://schemas.microsoft.com/office/powerpoint/2010/main" val="197970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61FDF26C-A01A-80ED-36F4-CCC5AF1F6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38" y="159089"/>
            <a:ext cx="8596668" cy="1320800"/>
          </a:xfrm>
        </p:spPr>
        <p:txBody>
          <a:bodyPr>
            <a:normAutofit/>
          </a:bodyPr>
          <a:lstStyle/>
          <a:p>
            <a:r>
              <a:rPr lang="en-ZW" sz="4400" b="1" dirty="0"/>
              <a:t>Nutrient Film Technique (NFT)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xmlns="" id="{774A3541-9F92-7B0C-F26B-10EC50821F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7191" y="1930400"/>
            <a:ext cx="5284110" cy="4768511"/>
          </a:xfr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xmlns="" id="{DB4D4590-D90F-6D47-07A8-FB2576A517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/>
        </p:blipFill>
        <p:spPr>
          <a:xfrm>
            <a:off x="5917916" y="1063368"/>
            <a:ext cx="5198722" cy="5752340"/>
          </a:xfrm>
        </p:spPr>
      </p:pic>
    </p:spTree>
    <p:extLst>
      <p:ext uri="{BB962C8B-B14F-4D97-AF65-F5344CB8AC3E}">
        <p14:creationId xmlns:p14="http://schemas.microsoft.com/office/powerpoint/2010/main" val="102024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89F093-E017-44CF-B613-2C4154BDE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7960"/>
          </a:xfrm>
        </p:spPr>
        <p:txBody>
          <a:bodyPr>
            <a:normAutofit/>
          </a:bodyPr>
          <a:lstStyle/>
          <a:p>
            <a:r>
              <a:rPr lang="en-ZW" sz="3200" b="1" dirty="0">
                <a:solidFill>
                  <a:schemeClr val="tx1"/>
                </a:solidFill>
              </a:rPr>
              <a:t>Nutrient Film Technique (NFT)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B05355-B8F9-ABB6-521F-8F057C060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24674"/>
            <a:ext cx="8846810" cy="522954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  System Description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Plants:</a:t>
            </a:r>
            <a:r>
              <a:rPr lang="en-US" dirty="0"/>
              <a:t> Grow in shallow channels with a continuous flow of nutrient solution that flows over their roots.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Best For:</a:t>
            </a:r>
            <a:r>
              <a:rPr lang="en-US" dirty="0"/>
              <a:t> Herbs, small leafy greens, and strawberries.</a:t>
            </a:r>
          </a:p>
          <a:p>
            <a:pPr marL="0" indent="0">
              <a:buNone/>
            </a:pPr>
            <a:r>
              <a:rPr lang="en-US" b="1" dirty="0"/>
              <a:t>  Pros: ✅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b="1" dirty="0"/>
              <a:t>Efficient Water Use:</a:t>
            </a:r>
            <a:r>
              <a:rPr lang="en-US" dirty="0"/>
              <a:t> Constant nutrient flow reduces water waste.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Lightweight Setup:</a:t>
            </a:r>
            <a:r>
              <a:rPr lang="en-US" dirty="0"/>
              <a:t> Can be placed in small areas or vertical systems.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Minimal Growing Medium:</a:t>
            </a:r>
            <a:r>
              <a:rPr lang="en-US" dirty="0"/>
              <a:t> Less mess compared to soil.</a:t>
            </a:r>
          </a:p>
          <a:p>
            <a:pPr marL="0" indent="0">
              <a:buNone/>
            </a:pPr>
            <a:r>
              <a:rPr lang="en-US" b="1" dirty="0"/>
              <a:t>  Cons: 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b="1" dirty="0"/>
              <a:t>Root Clogging:</a:t>
            </a:r>
            <a:r>
              <a:rPr lang="en-US" dirty="0"/>
              <a:t> Roots may clog the channels if not maintained properly.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b="1" dirty="0"/>
              <a:t>Requires Constant Monitoring:</a:t>
            </a:r>
            <a:r>
              <a:rPr lang="en-US" dirty="0"/>
              <a:t> Nutrient solution needs to be replenished and balanced often.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Limited Plant Size:</a:t>
            </a:r>
            <a:r>
              <a:rPr lang="en-US" dirty="0"/>
              <a:t> Best for smaller plants; may not support larger crops like tomatoes.</a:t>
            </a:r>
          </a:p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31723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41D5A9-D3EF-B0A4-61F1-EB6C44212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07" y="155575"/>
            <a:ext cx="8596668" cy="1320800"/>
          </a:xfrm>
        </p:spPr>
        <p:txBody>
          <a:bodyPr/>
          <a:lstStyle/>
          <a:p>
            <a:r>
              <a:rPr lang="en-US" dirty="0"/>
              <a:t>DUTCH BUCKET SYSTEM</a:t>
            </a:r>
            <a:endParaRPr lang="en-ZW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2DBE67D5-6ECA-9BA8-D639-C7685262D9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7566" y="1027070"/>
            <a:ext cx="5575139" cy="5575139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233F53EE-5F18-E85F-D7DB-72B0B3AC58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/>
        </p:blipFill>
        <p:spPr>
          <a:xfrm>
            <a:off x="5934381" y="1027071"/>
            <a:ext cx="6192246" cy="5575138"/>
          </a:xfrm>
        </p:spPr>
      </p:pic>
    </p:spTree>
    <p:extLst>
      <p:ext uri="{BB962C8B-B14F-4D97-AF65-F5344CB8AC3E}">
        <p14:creationId xmlns:p14="http://schemas.microsoft.com/office/powerpoint/2010/main" val="105188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B8B98-4917-CABD-373B-2E9F4290D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898" y="239731"/>
            <a:ext cx="8596668" cy="417816"/>
          </a:xfrm>
        </p:spPr>
        <p:txBody>
          <a:bodyPr>
            <a:noAutofit/>
          </a:bodyPr>
          <a:lstStyle/>
          <a:p>
            <a:pPr algn="ctr"/>
            <a:r>
              <a:rPr lang="en-ZW" sz="2800" b="1" dirty="0"/>
              <a:t>Dutch Bucket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36B669-DDEF-4907-0117-9DFD2D889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803" y="821933"/>
            <a:ext cx="9061807" cy="559941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accent1"/>
                </a:solidFill>
              </a:rPr>
              <a:t>System Description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b="1" dirty="0"/>
              <a:t>Plants:</a:t>
            </a:r>
            <a:r>
              <a:rPr lang="en-US" sz="2600" dirty="0"/>
              <a:t> Grown in individual buckets filled with a growing medium and fed by a nutrient solution.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b="1" dirty="0"/>
              <a:t>Best For:</a:t>
            </a:r>
            <a:r>
              <a:rPr lang="en-US" sz="2600" dirty="0"/>
              <a:t> Larger plants like </a:t>
            </a:r>
            <a:r>
              <a:rPr lang="en-US" sz="2600" b="1" dirty="0"/>
              <a:t>tomatoes, peppers, and cucumbers</a:t>
            </a:r>
            <a:r>
              <a:rPr lang="en-US" sz="2600" dirty="0"/>
              <a:t>.</a:t>
            </a:r>
          </a:p>
          <a:p>
            <a:pPr marL="0" indent="0">
              <a:buNone/>
            </a:pPr>
            <a:r>
              <a:rPr lang="en-US" sz="2600" b="1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600" b="1" dirty="0">
                <a:solidFill>
                  <a:schemeClr val="accent1"/>
                </a:solidFill>
              </a:rPr>
              <a:t> Pros: </a:t>
            </a:r>
            <a:r>
              <a:rPr lang="en-US" sz="2600" b="1" dirty="0"/>
              <a:t>✅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b="1" dirty="0"/>
              <a:t>Suitable for Large Plants:</a:t>
            </a:r>
            <a:r>
              <a:rPr lang="en-US" sz="2600" dirty="0"/>
              <a:t> Supports heavier, larger crops.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b="1" dirty="0"/>
              <a:t>Great for Tomatoes:</a:t>
            </a:r>
            <a:r>
              <a:rPr lang="en-US" sz="2600" dirty="0"/>
              <a:t> Provides sufficient space for root growth and nutrient absorption.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b="1" dirty="0"/>
              <a:t>Easy to Scale:</a:t>
            </a:r>
            <a:r>
              <a:rPr lang="en-US" sz="2600" dirty="0"/>
              <a:t> Can be expanded by adding more buckets.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b="1" dirty="0"/>
              <a:t> </a:t>
            </a:r>
            <a:r>
              <a:rPr lang="en-US" sz="2600" b="1" dirty="0">
                <a:solidFill>
                  <a:schemeClr val="accent1"/>
                </a:solidFill>
              </a:rPr>
              <a:t>Cons: </a:t>
            </a:r>
            <a:r>
              <a:rPr lang="en-US" sz="2600" b="1" dirty="0"/>
              <a:t>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/>
              <a:t> </a:t>
            </a:r>
            <a:r>
              <a:rPr lang="en-US" sz="2600" b="1" dirty="0"/>
              <a:t>Watering Can Be Inconsistent:</a:t>
            </a:r>
            <a:r>
              <a:rPr lang="en-US" sz="2600" dirty="0"/>
              <a:t> If not properly monitored, some plants may receive more water than others.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b="1" dirty="0"/>
              <a:t>Requires More Space:</a:t>
            </a:r>
            <a:r>
              <a:rPr lang="en-US" sz="2600" dirty="0"/>
              <a:t> Needs larger space for individual buckets.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/>
              <a:t> </a:t>
            </a:r>
            <a:r>
              <a:rPr lang="en-US" sz="2600" b="1" dirty="0"/>
              <a:t>Complex Setup:</a:t>
            </a:r>
            <a:r>
              <a:rPr lang="en-US" sz="2600" dirty="0"/>
              <a:t> Requires more components (buckets, tubing, pumps) and space for installation.</a:t>
            </a:r>
          </a:p>
          <a:p>
            <a:pPr marL="0" indent="0">
              <a:buNone/>
            </a:pP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3478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520921-30F3-E438-12CA-56257FDE6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323" y="0"/>
            <a:ext cx="8596668" cy="777411"/>
          </a:xfrm>
        </p:spPr>
        <p:txBody>
          <a:bodyPr/>
          <a:lstStyle/>
          <a:p>
            <a:pPr algn="ctr"/>
            <a:r>
              <a:rPr lang="en-ZW" b="1" dirty="0"/>
              <a:t>Aeroponics</a:t>
            </a:r>
            <a:endParaRPr lang="en-ZW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40DDE35-3123-9E85-E9D3-2B84ADC92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36" y="770562"/>
            <a:ext cx="10486571" cy="589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4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24606F-5968-E57C-8FE7-67880B1E2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06167"/>
            <a:ext cx="8596668" cy="797960"/>
          </a:xfrm>
        </p:spPr>
        <p:txBody>
          <a:bodyPr/>
          <a:lstStyle/>
          <a:p>
            <a:pPr algn="ctr"/>
            <a:r>
              <a:rPr lang="en-ZW" b="1" dirty="0"/>
              <a:t>Aeroponics</a:t>
            </a:r>
            <a:endParaRPr lang="en-ZW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B4802BF-E203-99B9-A411-6CF97F536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1110"/>
            <a:ext cx="12192000" cy="596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8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885027A-EB5F-3E07-AF4C-5B44308DAC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496B19-053F-4BA2-80FD-2A252D8C26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3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1C2587-F688-153E-401E-A370AC3487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5757" y="1102240"/>
            <a:ext cx="6709025" cy="5329381"/>
          </a:xfrm>
        </p:spPr>
        <p:txBody>
          <a:bodyPr>
            <a:normAutofit fontScale="92500" lnSpcReduction="20000"/>
          </a:bodyPr>
          <a:lstStyle/>
          <a:p>
            <a:r>
              <a:rPr lang="en-ZW" b="1" dirty="0">
                <a:solidFill>
                  <a:srgbClr val="00B050"/>
                </a:solidFill>
              </a:rPr>
              <a:t>Multi-Award-Winning Agri-Entrepreneur | Hydroponics Expert | Climate-Smart Agriculture Trainer</a:t>
            </a:r>
          </a:p>
          <a:p>
            <a:endParaRPr lang="en-ZW" b="1" dirty="0">
              <a:solidFill>
                <a:srgbClr val="00B050"/>
              </a:solidFill>
            </a:endParaRPr>
          </a:p>
          <a:p>
            <a:r>
              <a:rPr lang="en-ZW" b="1" dirty="0"/>
              <a:t>Founder &amp; CEO, Dexter Rising Spirit Technologies (Pvt) Ltd</a:t>
            </a:r>
          </a:p>
          <a:p>
            <a:r>
              <a:rPr lang="en-ZW" b="1" dirty="0"/>
              <a:t>Experienced hydroponics specialist &amp; climate justice advocate</a:t>
            </a:r>
            <a:endParaRPr lang="en-ZW" dirty="0"/>
          </a:p>
          <a:p>
            <a:pPr>
              <a:buFont typeface="Arial" panose="020B0604020202020204" pitchFamily="34" charset="0"/>
              <a:buChar char="•"/>
            </a:pPr>
            <a:r>
              <a:rPr lang="en-ZW" b="1" dirty="0"/>
              <a:t>Trained hundreds</a:t>
            </a:r>
            <a:r>
              <a:rPr lang="en-ZW" dirty="0"/>
              <a:t> in climate-smart agriculture, hydroponics, and agribusiness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W" b="1" dirty="0"/>
              <a:t>Empowers communities</a:t>
            </a:r>
            <a:r>
              <a:rPr lang="en-ZW" dirty="0"/>
              <a:t> with innovative solutions for food security &amp; economic growth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W" b="1" dirty="0"/>
              <a:t>Education &amp; Expertise:</a:t>
            </a:r>
            <a:endParaRPr lang="en-ZW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W" dirty="0"/>
              <a:t>BSc (Hons) in Development Studies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W" dirty="0"/>
              <a:t>Certified in Hydroponics, Horticulture, Financial Literacy, Entrepreneurship &amp; Green Livelihoods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W" b="1" dirty="0"/>
              <a:t>Over 3 years of hydroponics farming experience</a:t>
            </a:r>
            <a:endParaRPr lang="en-ZW" dirty="0"/>
          </a:p>
          <a:p>
            <a:endParaRPr lang="x-none" sz="28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73DAD7C-295F-C535-9509-8D46BF567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905" y="-709131"/>
            <a:ext cx="3066194" cy="30661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B0BF7B3-D571-BE43-4756-0E5D61E680BD}"/>
              </a:ext>
            </a:extLst>
          </p:cNvPr>
          <p:cNvSpPr txBox="1"/>
          <p:nvPr/>
        </p:nvSpPr>
        <p:spPr>
          <a:xfrm>
            <a:off x="1089061" y="211791"/>
            <a:ext cx="7521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W" sz="4000" b="1" dirty="0" err="1">
                <a:solidFill>
                  <a:schemeClr val="accent6">
                    <a:lumMod val="75000"/>
                  </a:schemeClr>
                </a:solidFill>
              </a:rPr>
              <a:t>Ntombifikile</a:t>
            </a:r>
            <a:r>
              <a:rPr lang="en-ZW" sz="4000" b="1" dirty="0">
                <a:solidFill>
                  <a:schemeClr val="accent6">
                    <a:lumMod val="75000"/>
                  </a:schemeClr>
                </a:solidFill>
              </a:rPr>
              <a:t> Ncube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EC25BC-3810-40AC-B8C6-B7A395A51D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411" b="16072"/>
          <a:stretch/>
        </p:blipFill>
        <p:spPr>
          <a:xfrm>
            <a:off x="7216944" y="1810125"/>
            <a:ext cx="4025348" cy="48360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71595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1645EA-14C3-9839-AF96-4477D9510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47263"/>
            <a:ext cx="8596668" cy="684944"/>
          </a:xfrm>
        </p:spPr>
        <p:txBody>
          <a:bodyPr/>
          <a:lstStyle/>
          <a:p>
            <a:pPr algn="ctr"/>
            <a:r>
              <a:rPr lang="en-ZW" b="1" dirty="0"/>
              <a:t>Aeroponics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5FDBB9-E504-2EE0-1938-9226482FB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89" y="924674"/>
            <a:ext cx="9575514" cy="49418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   </a:t>
            </a:r>
            <a:r>
              <a:rPr lang="en-US" sz="2100" b="1" dirty="0">
                <a:solidFill>
                  <a:schemeClr val="accent1"/>
                </a:solidFill>
              </a:rPr>
              <a:t>System Description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100" b="1" dirty="0"/>
              <a:t>Plants:</a:t>
            </a:r>
            <a:r>
              <a:rPr lang="en-US" sz="2100" dirty="0"/>
              <a:t> Roots are suspended in air and misted with a nutrient solution.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100" b="1" dirty="0"/>
              <a:t>Best For:</a:t>
            </a:r>
            <a:r>
              <a:rPr lang="en-US" sz="2100" dirty="0"/>
              <a:t> Fast-growing plants, </a:t>
            </a:r>
            <a:r>
              <a:rPr lang="en-US" sz="2100" b="1" dirty="0"/>
              <a:t>leafy greens, herbs, and high-value crops</a:t>
            </a:r>
            <a:r>
              <a:rPr lang="en-US" sz="2100" dirty="0"/>
              <a:t>.</a:t>
            </a:r>
          </a:p>
          <a:p>
            <a:pPr marL="0" indent="0">
              <a:buNone/>
            </a:pPr>
            <a:r>
              <a:rPr lang="en-US" sz="2100" b="1" dirty="0"/>
              <a:t>    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accent1"/>
                </a:solidFill>
              </a:rPr>
              <a:t>Pros: ✅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100" dirty="0"/>
              <a:t> </a:t>
            </a:r>
            <a:r>
              <a:rPr lang="en-US" sz="2100" b="1" dirty="0"/>
              <a:t>Rapid Plant Growth:</a:t>
            </a:r>
            <a:r>
              <a:rPr lang="en-US" sz="2100" dirty="0"/>
              <a:t> High oxygen levels lead to faster growth rates.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100" dirty="0"/>
              <a:t> </a:t>
            </a:r>
            <a:r>
              <a:rPr lang="en-US" sz="2100" b="1" dirty="0"/>
              <a:t>Minimal Water Usage:</a:t>
            </a:r>
            <a:r>
              <a:rPr lang="en-US" sz="2100" dirty="0"/>
              <a:t> Uses mist, reducing overall water consumption.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100" b="1" dirty="0"/>
              <a:t>No Soil-Borne Diseases:</a:t>
            </a:r>
            <a:r>
              <a:rPr lang="en-US" sz="2100" dirty="0"/>
              <a:t> Since there's no soil, pests and diseases are minimized.</a:t>
            </a:r>
          </a:p>
          <a:p>
            <a:pPr marL="0" indent="0">
              <a:buNone/>
            </a:pPr>
            <a:r>
              <a:rPr lang="en-US" sz="2100" b="1" dirty="0"/>
              <a:t>     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accent1"/>
                </a:solidFill>
              </a:rPr>
              <a:t>Cons:</a:t>
            </a:r>
            <a:r>
              <a:rPr lang="en-US" sz="2100" b="1" dirty="0"/>
              <a:t> 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100" dirty="0"/>
              <a:t> </a:t>
            </a:r>
            <a:r>
              <a:rPr lang="en-US" sz="2100" b="1" dirty="0"/>
              <a:t>High Maintenance:</a:t>
            </a:r>
            <a:r>
              <a:rPr lang="en-US" sz="2100" dirty="0"/>
              <a:t> Requires precise control of misting and humidity.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100" b="1" dirty="0"/>
              <a:t>Sensitive to Failures:</a:t>
            </a:r>
            <a:r>
              <a:rPr lang="en-US" sz="2100" dirty="0"/>
              <a:t> If misting fails, roots can dry out and die quickly.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100" b="1" dirty="0"/>
              <a:t>Costly Setup:</a:t>
            </a:r>
            <a:r>
              <a:rPr lang="en-US" sz="2100" dirty="0"/>
              <a:t> Initial investment in aeroponic systems can be expensive</a:t>
            </a:r>
            <a:r>
              <a:rPr lang="en-US" sz="2000" dirty="0"/>
              <a:t>.</a:t>
            </a:r>
          </a:p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82621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94D440-C633-D6C5-5894-E65BE8C62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0"/>
            <a:ext cx="8596668" cy="910975"/>
          </a:xfrm>
        </p:spPr>
        <p:txBody>
          <a:bodyPr/>
          <a:lstStyle/>
          <a:p>
            <a:pPr algn="ctr"/>
            <a:r>
              <a:rPr lang="en-ZW" b="1" dirty="0"/>
              <a:t>Trough System</a:t>
            </a:r>
            <a:endParaRPr lang="en-ZW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3D24A1AF-321C-F083-2103-CC1601684F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980" y="811658"/>
            <a:ext cx="5777838" cy="5589142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65C0AE4A-08D5-F6FC-70C3-B11CC025CF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72419" y="811659"/>
            <a:ext cx="6119581" cy="5589142"/>
          </a:xfrm>
        </p:spPr>
      </p:pic>
    </p:spTree>
    <p:extLst>
      <p:ext uri="{BB962C8B-B14F-4D97-AF65-F5344CB8AC3E}">
        <p14:creationId xmlns:p14="http://schemas.microsoft.com/office/powerpoint/2010/main" val="211408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C46A96-3136-3E77-9902-DDBC03952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78086"/>
            <a:ext cx="8596668" cy="664396"/>
          </a:xfrm>
        </p:spPr>
        <p:txBody>
          <a:bodyPr/>
          <a:lstStyle/>
          <a:p>
            <a:pPr algn="ctr"/>
            <a:r>
              <a:rPr lang="en-ZW" b="1" dirty="0"/>
              <a:t>Trough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9DD16E-8958-F4FD-B39E-450F9A263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21" y="945222"/>
            <a:ext cx="9626886" cy="5734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   </a:t>
            </a:r>
            <a:r>
              <a:rPr lang="en-US" b="1" dirty="0">
                <a:solidFill>
                  <a:schemeClr val="accent1"/>
                </a:solidFill>
              </a:rPr>
              <a:t>System Description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Plants:</a:t>
            </a:r>
            <a:r>
              <a:rPr lang="en-US" dirty="0"/>
              <a:t> Grow in long, shallow containers filled with a growing medium, typically used in commercial setups for leafy greens.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Best For:</a:t>
            </a:r>
            <a:r>
              <a:rPr lang="en-US" dirty="0"/>
              <a:t> </a:t>
            </a:r>
            <a:r>
              <a:rPr lang="en-US" b="1" dirty="0"/>
              <a:t>Lettuce, herbs, and other small to medium-sized crops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/>
              <a:t>  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>
                <a:solidFill>
                  <a:schemeClr val="accent1"/>
                </a:solidFill>
              </a:rPr>
              <a:t>Pros: ✅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b="1" dirty="0"/>
              <a:t>Efficient Space Use:</a:t>
            </a:r>
            <a:r>
              <a:rPr lang="en-US" dirty="0"/>
              <a:t> Can grow multiple plants in a compact area.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b="1" dirty="0"/>
              <a:t>Easy Maintenance:</a:t>
            </a:r>
            <a:r>
              <a:rPr lang="en-US" dirty="0"/>
              <a:t> Simple system to set up and manage.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Versatile:</a:t>
            </a:r>
            <a:r>
              <a:rPr lang="en-US" dirty="0"/>
              <a:t> Can grow a variety of crops in the same system.</a:t>
            </a:r>
          </a:p>
          <a:p>
            <a:pPr marL="0" indent="0">
              <a:buNone/>
            </a:pPr>
            <a:r>
              <a:rPr lang="en-US" b="1" dirty="0"/>
              <a:t>    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Cons: 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Water Wastage:</a:t>
            </a:r>
            <a:r>
              <a:rPr lang="en-US" dirty="0"/>
              <a:t> If not properly managed, water can overflow or stagnate.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Limited Mobility:</a:t>
            </a:r>
            <a:r>
              <a:rPr lang="en-US" dirty="0"/>
              <a:t> Once set up, the system is not easy to move.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b="1" dirty="0"/>
              <a:t>Root Competition:</a:t>
            </a:r>
            <a:r>
              <a:rPr lang="en-US" dirty="0"/>
              <a:t> Plants may compete for nutrients and space</a:t>
            </a:r>
          </a:p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14280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D405FA-DB42-E7CC-F1BE-81AFCDE0A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28" y="1054814"/>
            <a:ext cx="8596668" cy="438364"/>
          </a:xfrm>
        </p:spPr>
        <p:txBody>
          <a:bodyPr>
            <a:normAutofit fontScale="90000"/>
          </a:bodyPr>
          <a:lstStyle/>
          <a:p>
            <a:r>
              <a:rPr lang="en-ZW" sz="2000" b="1" dirty="0"/>
              <a:t>Macronutrients (Needed in Large Quantities)</a:t>
            </a:r>
            <a:r>
              <a:rPr lang="en-ZW" dirty="0"/>
              <a:t/>
            </a:r>
            <a:br>
              <a:rPr lang="en-ZW" dirty="0"/>
            </a:b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650662-5A43-01DF-3C9A-8DE303B38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21" y="1623318"/>
            <a:ext cx="9442711" cy="5106414"/>
          </a:xfrm>
        </p:spPr>
        <p:txBody>
          <a:bodyPr>
            <a:normAutofit fontScale="85000" lnSpcReduction="10000"/>
          </a:bodyPr>
          <a:lstStyle/>
          <a:p>
            <a:pPr>
              <a:buFont typeface="+mj-lt"/>
              <a:buAutoNum type="arabicPeriod"/>
            </a:pPr>
            <a:r>
              <a:rPr lang="en-ZW" sz="2900" b="1" dirty="0"/>
              <a:t>Water uptake:</a:t>
            </a:r>
            <a:r>
              <a:rPr lang="en-ZW" sz="2900" dirty="0"/>
              <a:t> disease resistance, and fruit quality.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ZW" sz="2900" dirty="0"/>
              <a:t>Deficiency: Yellowing/browning of leaf edges, poor fruit development.</a:t>
            </a:r>
          </a:p>
          <a:p>
            <a:pPr>
              <a:buFont typeface="+mj-lt"/>
              <a:buAutoNum type="arabicPeriod"/>
            </a:pPr>
            <a:r>
              <a:rPr lang="en-ZW" sz="2900" b="1" dirty="0"/>
              <a:t>Calcium (Ca):</a:t>
            </a:r>
            <a:r>
              <a:rPr lang="en-ZW" sz="2900" dirty="0"/>
              <a:t> Strengthens cell walls, prevents disorders like blossom end rot.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ZW" sz="2900" dirty="0"/>
              <a:t>Deficiency: Distorted growth, stunted roots.</a:t>
            </a:r>
          </a:p>
          <a:p>
            <a:pPr>
              <a:buFont typeface="+mj-lt"/>
              <a:buAutoNum type="arabicPeriod"/>
            </a:pPr>
            <a:r>
              <a:rPr lang="en-ZW" sz="2900" b="1" dirty="0"/>
              <a:t>Nitrogen (N):</a:t>
            </a:r>
            <a:r>
              <a:rPr lang="en-ZW" sz="2900" dirty="0"/>
              <a:t> Supports chlorophyll production, photosynthesis, and protein synthesis.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ZW" sz="2900" dirty="0"/>
              <a:t>Deficiency: Yellowing leaves, stunted growth.</a:t>
            </a:r>
          </a:p>
          <a:p>
            <a:pPr>
              <a:buFont typeface="+mj-lt"/>
              <a:buAutoNum type="arabicPeriod"/>
            </a:pPr>
            <a:r>
              <a:rPr lang="en-ZW" sz="2900" b="1" dirty="0"/>
              <a:t>Phosphorus (P):</a:t>
            </a:r>
            <a:r>
              <a:rPr lang="en-ZW" sz="2900" dirty="0"/>
              <a:t> Promotes root development, flowering, and energy transfer.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ZW" sz="2900" dirty="0"/>
              <a:t>Deficiency: Dark green or purple leaves, delayed maturity.</a:t>
            </a:r>
          </a:p>
          <a:p>
            <a:endParaRPr lang="en-ZW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A83A4A7B-9514-5CDE-30C9-337CEE2A723D}"/>
              </a:ext>
            </a:extLst>
          </p:cNvPr>
          <p:cNvSpPr txBox="1">
            <a:spLocks/>
          </p:cNvSpPr>
          <p:nvPr/>
        </p:nvSpPr>
        <p:spPr>
          <a:xfrm>
            <a:off x="677334" y="178086"/>
            <a:ext cx="8596668" cy="664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ZW" b="1" dirty="0"/>
              <a:t>NUTRIENT SOLUTION</a:t>
            </a:r>
          </a:p>
        </p:txBody>
      </p:sp>
    </p:spTree>
    <p:extLst>
      <p:ext uri="{BB962C8B-B14F-4D97-AF65-F5344CB8AC3E}">
        <p14:creationId xmlns:p14="http://schemas.microsoft.com/office/powerpoint/2010/main" val="242845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06566EC-104E-AAEA-89C8-8217475F5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18E962-CA8B-9BD4-C891-7A046549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78274"/>
            <a:ext cx="8596668" cy="438364"/>
          </a:xfrm>
        </p:spPr>
        <p:txBody>
          <a:bodyPr>
            <a:noAutofit/>
          </a:bodyPr>
          <a:lstStyle/>
          <a:p>
            <a:r>
              <a:rPr lang="en-ZW" sz="2800" b="1" dirty="0"/>
              <a:t>Macronutrients (Needed in Large Quantities)</a:t>
            </a:r>
            <a:r>
              <a:rPr lang="en-ZW" sz="2800" dirty="0"/>
              <a:t/>
            </a:r>
            <a:br>
              <a:rPr lang="en-ZW" sz="2800" dirty="0"/>
            </a:br>
            <a:endParaRPr lang="en-ZW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B06A6C-BCA9-504B-CA8D-C6B37830B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43173"/>
            <a:ext cx="9288599" cy="47981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ZW" sz="2900" b="1" dirty="0"/>
              <a:t>5. Potassium (K):</a:t>
            </a:r>
            <a:r>
              <a:rPr lang="en-ZW" sz="2900" dirty="0"/>
              <a:t> </a:t>
            </a:r>
          </a:p>
          <a:p>
            <a:pPr marL="0" indent="0">
              <a:buNone/>
            </a:pPr>
            <a:r>
              <a:rPr lang="en-US" sz="3200" dirty="0"/>
              <a:t>• </a:t>
            </a:r>
            <a:r>
              <a:rPr lang="en-US" sz="3100" dirty="0"/>
              <a:t>Potassium regulates water uptake, osmotic balance, and enzyme activation within plant cells. </a:t>
            </a:r>
          </a:p>
          <a:p>
            <a:pPr marL="0" indent="0">
              <a:buNone/>
            </a:pPr>
            <a:r>
              <a:rPr lang="en-US" sz="3100" dirty="0"/>
              <a:t>• It enhances resistance to disease and stress, improves fruit quality, and promotes overall plant vigor. </a:t>
            </a:r>
          </a:p>
          <a:p>
            <a:pPr marL="0" indent="0">
              <a:buNone/>
            </a:pPr>
            <a:r>
              <a:rPr lang="en-US" sz="3100" dirty="0"/>
              <a:t>• Deficiency symptoms include leaf scorching, yellowing or browning of leaf margins, and poor fruit development</a:t>
            </a:r>
            <a:r>
              <a:rPr lang="en-US" sz="3200" dirty="0"/>
              <a:t>.</a:t>
            </a:r>
            <a:endParaRPr lang="en-ZW" sz="2900" dirty="0"/>
          </a:p>
          <a:p>
            <a:pPr marL="0" indent="0">
              <a:buNone/>
            </a:pPr>
            <a:r>
              <a:rPr lang="en-ZW" sz="2900" b="1" dirty="0"/>
              <a:t>6. Magnesium (Mg):</a:t>
            </a:r>
            <a:r>
              <a:rPr lang="en-ZW" sz="2900" dirty="0"/>
              <a:t> Key component of chlorophyll, essential for photosynthesis.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ZW" sz="2900" dirty="0"/>
              <a:t>Deficiency: Yellowing between leaf veins, curling leaves.</a:t>
            </a:r>
          </a:p>
          <a:p>
            <a:pPr marL="0" indent="0">
              <a:buNone/>
            </a:pPr>
            <a:r>
              <a:rPr lang="en-ZW" sz="2900" b="1" dirty="0"/>
              <a:t>8. </a:t>
            </a:r>
            <a:r>
              <a:rPr lang="en-ZW" sz="2900" b="1" dirty="0" err="1"/>
              <a:t>Sulfur</a:t>
            </a:r>
            <a:r>
              <a:rPr lang="en-ZW" sz="2900" b="1" dirty="0"/>
              <a:t> (S):</a:t>
            </a:r>
            <a:r>
              <a:rPr lang="en-ZW" sz="2900" dirty="0"/>
              <a:t> Supports protein formation and chlorophyll synthesis.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ZW" sz="2900" dirty="0"/>
              <a:t>Deficiency: Yellowing of young leaves, stunted growth.</a:t>
            </a:r>
          </a:p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0630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C3E301-913F-2FAD-2CF7-8E89A392C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26903"/>
            <a:ext cx="8596668" cy="489735"/>
          </a:xfrm>
        </p:spPr>
        <p:txBody>
          <a:bodyPr>
            <a:noAutofit/>
          </a:bodyPr>
          <a:lstStyle/>
          <a:p>
            <a:pPr algn="ctr"/>
            <a:r>
              <a:rPr lang="en-ZW" sz="2400" b="1" dirty="0"/>
              <a:t>Micronutrients (Needed in Small Quantities)</a:t>
            </a:r>
            <a:r>
              <a:rPr lang="en-ZW" sz="2400" dirty="0"/>
              <a:t/>
            </a:r>
            <a:br>
              <a:rPr lang="en-ZW" sz="2400" dirty="0"/>
            </a:br>
            <a:endParaRPr lang="en-ZW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0D40F9-B9BE-5762-2289-7AF2A2360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11" y="970751"/>
            <a:ext cx="10746769" cy="5714459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en-ZW" sz="1900" dirty="0"/>
              <a:t>Iron (Fe): Supports chlorophyll synthesis and electron transport.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ZW" sz="1900" dirty="0"/>
              <a:t>Deficiency: Yellowing of young leaves, weak growth.</a:t>
            </a:r>
          </a:p>
          <a:p>
            <a:pPr>
              <a:buFont typeface="+mj-lt"/>
              <a:buAutoNum type="arabicPeriod"/>
            </a:pPr>
            <a:r>
              <a:rPr lang="en-ZW" sz="1900" dirty="0"/>
              <a:t>Manganese (Mn): Enzyme activation and nitrogen metabolism.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ZW" sz="1900" dirty="0"/>
              <a:t>Deficiency: Leaf spots, poor root development.</a:t>
            </a:r>
          </a:p>
          <a:p>
            <a:pPr>
              <a:buFont typeface="+mj-lt"/>
              <a:buAutoNum type="arabicPeriod"/>
            </a:pPr>
            <a:r>
              <a:rPr lang="en-ZW" sz="1900" dirty="0"/>
              <a:t>Zinc (Zn): Essential for enzyme function and hormone regulation.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ZW" sz="1900" dirty="0"/>
              <a:t>Deficiency: Stunted growth, small leaves.</a:t>
            </a:r>
          </a:p>
          <a:p>
            <a:pPr>
              <a:buFont typeface="+mj-lt"/>
              <a:buAutoNum type="arabicPeriod"/>
            </a:pPr>
            <a:r>
              <a:rPr lang="en-ZW" sz="1900" dirty="0"/>
              <a:t>Copper (Cu): Supports enzyme activation and chlorophyll production.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ZW" sz="1900" dirty="0"/>
              <a:t>Deficiency: Wilting, leaf curling.</a:t>
            </a:r>
          </a:p>
          <a:p>
            <a:pPr>
              <a:buFont typeface="+mj-lt"/>
              <a:buAutoNum type="arabicPeriod"/>
            </a:pPr>
            <a:r>
              <a:rPr lang="en-ZW" sz="1900" dirty="0"/>
              <a:t>Boron (B): Important for cell division and flower development.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ZW" sz="1900" dirty="0"/>
              <a:t>Deficiency: Cracked stems, poor fruit set.</a:t>
            </a:r>
          </a:p>
          <a:p>
            <a:pPr>
              <a:buFont typeface="+mj-lt"/>
              <a:buAutoNum type="arabicPeriod"/>
            </a:pPr>
            <a:r>
              <a:rPr lang="en-ZW" sz="1900" dirty="0"/>
              <a:t>Molybdenum (Mo): Assists in nitrogen assimilation.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ZW" sz="1900" dirty="0"/>
              <a:t>Deficiency: Pale leaves, weak plants.</a:t>
            </a:r>
          </a:p>
          <a:p>
            <a:pPr>
              <a:buFont typeface="+mj-lt"/>
              <a:buAutoNum type="arabicPeriod"/>
            </a:pPr>
            <a:r>
              <a:rPr lang="en-ZW" sz="1900" dirty="0"/>
              <a:t>Chlorine (Cl): Helps with photosynthesis and disease resistance.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ZW" sz="1900" dirty="0"/>
              <a:t>Deficiency: Wilting, leaf mottling.</a:t>
            </a:r>
          </a:p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65963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398AA5-7FD4-BBBD-4E87-031D34A0B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413" y="280827"/>
            <a:ext cx="8596668" cy="849330"/>
          </a:xfrm>
        </p:spPr>
        <p:txBody>
          <a:bodyPr/>
          <a:lstStyle/>
          <a:p>
            <a:r>
              <a:rPr lang="en-ZW" dirty="0"/>
              <a:t>Mixing Nutrient Solutions Accurately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45E45C-3282-FA76-5DB6-43E7DF860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41125"/>
            <a:ext cx="9278324" cy="4767208"/>
          </a:xfrm>
        </p:spPr>
        <p:txBody>
          <a:bodyPr>
            <a:normAutofit/>
          </a:bodyPr>
          <a:lstStyle/>
          <a:p>
            <a:r>
              <a:rPr lang="en-ZW" sz="2000" b="1" dirty="0"/>
              <a:t>Use Quality Ingredients</a:t>
            </a:r>
            <a:r>
              <a:rPr lang="en-ZW" sz="2000" dirty="0"/>
              <a:t> – Choose water-soluble hydroponic fertilizers free from contaminants.</a:t>
            </a:r>
            <a:br>
              <a:rPr lang="en-ZW" sz="2000" dirty="0"/>
            </a:br>
            <a:r>
              <a:rPr lang="en-ZW" sz="2000" dirty="0"/>
              <a:t>🔹 </a:t>
            </a:r>
            <a:r>
              <a:rPr lang="en-ZW" sz="2000" b="1" dirty="0"/>
              <a:t>Correct Ratios</a:t>
            </a:r>
            <a:r>
              <a:rPr lang="en-ZW" sz="2000" dirty="0"/>
              <a:t> – Follow manufacturer guidelines for macronutrient &amp; micronutrient concentrations.</a:t>
            </a:r>
            <a:br>
              <a:rPr lang="en-ZW" sz="2000" dirty="0"/>
            </a:br>
            <a:r>
              <a:rPr lang="en-ZW" sz="2000" dirty="0"/>
              <a:t>🔹 </a:t>
            </a:r>
            <a:r>
              <a:rPr lang="en-ZW" sz="2000" b="1" dirty="0"/>
              <a:t>Water Quality</a:t>
            </a:r>
            <a:r>
              <a:rPr lang="en-ZW" sz="2000" dirty="0"/>
              <a:t> – Use clean, filtered water; test for pH (5.5–6.5), EC, and impurities.</a:t>
            </a:r>
            <a:br>
              <a:rPr lang="en-ZW" sz="2000" dirty="0"/>
            </a:br>
            <a:r>
              <a:rPr lang="en-ZW" sz="2000" dirty="0"/>
              <a:t>🔹 </a:t>
            </a:r>
            <a:r>
              <a:rPr lang="en-ZW" sz="2000" b="1" dirty="0"/>
              <a:t>Mixing Sequence</a:t>
            </a:r>
            <a:r>
              <a:rPr lang="en-ZW" sz="2000" dirty="0"/>
              <a:t> – Add nutrients one at a time, starting with macronutrients, stirring well.</a:t>
            </a:r>
            <a:br>
              <a:rPr lang="en-ZW" sz="2000" dirty="0"/>
            </a:br>
            <a:r>
              <a:rPr lang="en-ZW" sz="2000" dirty="0"/>
              <a:t>🔹 </a:t>
            </a:r>
            <a:r>
              <a:rPr lang="en-ZW" sz="2000" b="1" dirty="0"/>
              <a:t>Dissolution &amp; Temperature</a:t>
            </a:r>
            <a:r>
              <a:rPr lang="en-ZW" sz="2000" dirty="0"/>
              <a:t> – Ensure complete dissolution at 18–24°C (65–75°F).</a:t>
            </a:r>
            <a:br>
              <a:rPr lang="en-ZW" sz="2000" dirty="0"/>
            </a:br>
            <a:r>
              <a:rPr lang="en-ZW" sz="2000" dirty="0"/>
              <a:t>🔹 </a:t>
            </a:r>
            <a:r>
              <a:rPr lang="en-ZW" sz="2000" b="1" dirty="0"/>
              <a:t>Monitor &amp; Adjust</a:t>
            </a:r>
            <a:r>
              <a:rPr lang="en-ZW" sz="2000" dirty="0"/>
              <a:t> – Regularly check pH, EC, and nutrient balance; store in airtight, </a:t>
            </a:r>
            <a:r>
              <a:rPr lang="en-ZW" sz="2000" dirty="0" err="1"/>
              <a:t>labeled</a:t>
            </a:r>
            <a:r>
              <a:rPr lang="en-ZW" sz="2000" dirty="0"/>
              <a:t> containers.</a:t>
            </a:r>
          </a:p>
        </p:txBody>
      </p:sp>
    </p:spTree>
    <p:extLst>
      <p:ext uri="{BB962C8B-B14F-4D97-AF65-F5344CB8AC3E}">
        <p14:creationId xmlns:p14="http://schemas.microsoft.com/office/powerpoint/2010/main" val="98943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67DBB1AF-F3BE-9D02-5D4A-569ACDD459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184939"/>
              </p:ext>
            </p:extLst>
          </p:nvPr>
        </p:nvGraphicFramePr>
        <p:xfrm>
          <a:off x="256855" y="421239"/>
          <a:ext cx="9421405" cy="563023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884281">
                  <a:extLst>
                    <a:ext uri="{9D8B030D-6E8A-4147-A177-3AD203B41FA5}">
                      <a16:colId xmlns:a16="http://schemas.microsoft.com/office/drawing/2014/main" xmlns="" val="34646263"/>
                    </a:ext>
                  </a:extLst>
                </a:gridCol>
                <a:gridCol w="1884281">
                  <a:extLst>
                    <a:ext uri="{9D8B030D-6E8A-4147-A177-3AD203B41FA5}">
                      <a16:colId xmlns:a16="http://schemas.microsoft.com/office/drawing/2014/main" xmlns="" val="435676109"/>
                    </a:ext>
                  </a:extLst>
                </a:gridCol>
                <a:gridCol w="1884281">
                  <a:extLst>
                    <a:ext uri="{9D8B030D-6E8A-4147-A177-3AD203B41FA5}">
                      <a16:colId xmlns:a16="http://schemas.microsoft.com/office/drawing/2014/main" xmlns="" val="4256135339"/>
                    </a:ext>
                  </a:extLst>
                </a:gridCol>
                <a:gridCol w="1884281">
                  <a:extLst>
                    <a:ext uri="{9D8B030D-6E8A-4147-A177-3AD203B41FA5}">
                      <a16:colId xmlns:a16="http://schemas.microsoft.com/office/drawing/2014/main" xmlns="" val="4008206985"/>
                    </a:ext>
                  </a:extLst>
                </a:gridCol>
                <a:gridCol w="1884281">
                  <a:extLst>
                    <a:ext uri="{9D8B030D-6E8A-4147-A177-3AD203B41FA5}">
                      <a16:colId xmlns:a16="http://schemas.microsoft.com/office/drawing/2014/main" xmlns="" val="1143399506"/>
                    </a:ext>
                  </a:extLst>
                </a:gridCol>
              </a:tblGrid>
              <a:tr h="644943">
                <a:tc>
                  <a:txBody>
                    <a:bodyPr/>
                    <a:lstStyle/>
                    <a:p>
                      <a:r>
                        <a:rPr lang="en-ZW" sz="1800" b="1" dirty="0"/>
                        <a:t>Hydroponic System</a:t>
                      </a:r>
                      <a:endParaRPr lang="en-ZW" sz="1800" dirty="0"/>
                    </a:p>
                  </a:txBody>
                  <a:tcPr marL="51013" marR="51013" marT="25506" marB="25506" anchor="ctr"/>
                </a:tc>
                <a:tc>
                  <a:txBody>
                    <a:bodyPr/>
                    <a:lstStyle/>
                    <a:p>
                      <a:r>
                        <a:rPr lang="en-ZW" sz="1800" b="1"/>
                        <a:t>Best For</a:t>
                      </a:r>
                      <a:endParaRPr lang="en-ZW" sz="1800"/>
                    </a:p>
                  </a:txBody>
                  <a:tcPr marL="51013" marR="51013" marT="25506" marB="25506" anchor="ctr"/>
                </a:tc>
                <a:tc>
                  <a:txBody>
                    <a:bodyPr/>
                    <a:lstStyle/>
                    <a:p>
                      <a:r>
                        <a:rPr lang="en-ZW" sz="1800" b="1"/>
                        <a:t>Advantages</a:t>
                      </a:r>
                      <a:endParaRPr lang="en-ZW" sz="1800"/>
                    </a:p>
                  </a:txBody>
                  <a:tcPr marL="51013" marR="51013" marT="25506" marB="25506" anchor="ctr"/>
                </a:tc>
                <a:tc>
                  <a:txBody>
                    <a:bodyPr/>
                    <a:lstStyle/>
                    <a:p>
                      <a:r>
                        <a:rPr lang="en-ZW" sz="1800" b="1"/>
                        <a:t>Challenges</a:t>
                      </a:r>
                      <a:endParaRPr lang="en-ZW" sz="1800"/>
                    </a:p>
                  </a:txBody>
                  <a:tcPr marL="51013" marR="51013" marT="25506" marB="25506" anchor="ctr"/>
                </a:tc>
                <a:tc>
                  <a:txBody>
                    <a:bodyPr/>
                    <a:lstStyle/>
                    <a:p>
                      <a:r>
                        <a:rPr lang="en-ZW" sz="1800" b="1" dirty="0"/>
                        <a:t>Suitability in Zimbabwe</a:t>
                      </a:r>
                      <a:endParaRPr lang="en-ZW" sz="1800" dirty="0"/>
                    </a:p>
                  </a:txBody>
                  <a:tcPr marL="51013" marR="51013" marT="25506" marB="25506" anchor="ctr"/>
                </a:tc>
                <a:extLst>
                  <a:ext uri="{0D108BD9-81ED-4DB2-BD59-A6C34878D82A}">
                    <a16:rowId xmlns:a16="http://schemas.microsoft.com/office/drawing/2014/main" xmlns="" val="734160977"/>
                  </a:ext>
                </a:extLst>
              </a:tr>
              <a:tr h="1101402">
                <a:tc>
                  <a:txBody>
                    <a:bodyPr/>
                    <a:lstStyle/>
                    <a:p>
                      <a:r>
                        <a:rPr lang="en-ZW" sz="1400" b="1" dirty="0"/>
                        <a:t>Dutch Bucket System</a:t>
                      </a:r>
                      <a:endParaRPr lang="en-ZW" sz="1400" dirty="0"/>
                    </a:p>
                  </a:txBody>
                  <a:tcPr marL="51013" marR="51013" marT="25506" marB="25506" anchor="ctr"/>
                </a:tc>
                <a:tc>
                  <a:txBody>
                    <a:bodyPr/>
                    <a:lstStyle/>
                    <a:p>
                      <a:r>
                        <a:rPr lang="en-ZW" sz="1400" dirty="0"/>
                        <a:t>Tomatoes, peppers, cucumbers</a:t>
                      </a:r>
                    </a:p>
                  </a:txBody>
                  <a:tcPr marL="51013" marR="51013" marT="25506" marB="25506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Supports large plants, scalable, good for commercial use</a:t>
                      </a:r>
                    </a:p>
                  </a:txBody>
                  <a:tcPr marL="51013" marR="51013" marT="25506" marB="25506" anchor="ctr"/>
                </a:tc>
                <a:tc>
                  <a:txBody>
                    <a:bodyPr/>
                    <a:lstStyle/>
                    <a:p>
                      <a:r>
                        <a:rPr lang="en-ZW" sz="1400"/>
                        <a:t>Needs space, complex setup</a:t>
                      </a:r>
                    </a:p>
                  </a:txBody>
                  <a:tcPr marL="51013" marR="51013" marT="25506" marB="25506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✅✅✅ Highly suitable for greenhouse farming &amp; commercial growers</a:t>
                      </a:r>
                    </a:p>
                  </a:txBody>
                  <a:tcPr marL="51013" marR="51013" marT="25506" marB="25506" anchor="ctr"/>
                </a:tc>
                <a:extLst>
                  <a:ext uri="{0D108BD9-81ED-4DB2-BD59-A6C34878D82A}">
                    <a16:rowId xmlns:a16="http://schemas.microsoft.com/office/drawing/2014/main" xmlns="" val="2152169816"/>
                  </a:ext>
                </a:extLst>
              </a:tr>
              <a:tr h="927497">
                <a:tc>
                  <a:txBody>
                    <a:bodyPr/>
                    <a:lstStyle/>
                    <a:p>
                      <a:r>
                        <a:rPr lang="en-ZW" sz="1400" b="1" dirty="0"/>
                        <a:t>Nutrient Film Technique (NFT)</a:t>
                      </a:r>
                      <a:endParaRPr lang="en-ZW" sz="1400" dirty="0"/>
                    </a:p>
                  </a:txBody>
                  <a:tcPr marL="51013" marR="51013" marT="25506" marB="25506" anchor="ctr"/>
                </a:tc>
                <a:tc>
                  <a:txBody>
                    <a:bodyPr/>
                    <a:lstStyle/>
                    <a:p>
                      <a:r>
                        <a:rPr lang="en-ZW" sz="1400"/>
                        <a:t>Herbs, lettuce, strawberries</a:t>
                      </a:r>
                    </a:p>
                  </a:txBody>
                  <a:tcPr marL="51013" marR="51013" marT="25506" marB="25506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Water-efficient, good for small spaces, scalable</a:t>
                      </a:r>
                    </a:p>
                  </a:txBody>
                  <a:tcPr marL="51013" marR="51013" marT="25506" marB="25506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Needs constant monitoring, prone to root clogging</a:t>
                      </a:r>
                    </a:p>
                  </a:txBody>
                  <a:tcPr marL="51013" marR="51013" marT="25506" marB="25506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✅✅ Good for urban &amp; small-scale commercial farming</a:t>
                      </a:r>
                    </a:p>
                  </a:txBody>
                  <a:tcPr marL="51013" marR="51013" marT="25506" marB="25506" anchor="ctr"/>
                </a:tc>
                <a:extLst>
                  <a:ext uri="{0D108BD9-81ED-4DB2-BD59-A6C34878D82A}">
                    <a16:rowId xmlns:a16="http://schemas.microsoft.com/office/drawing/2014/main" xmlns="" val="3584287238"/>
                  </a:ext>
                </a:extLst>
              </a:tr>
              <a:tr h="927497">
                <a:tc>
                  <a:txBody>
                    <a:bodyPr/>
                    <a:lstStyle/>
                    <a:p>
                      <a:r>
                        <a:rPr lang="en-ZW" sz="1400" b="1"/>
                        <a:t>Deep Water Culture (DWC)</a:t>
                      </a:r>
                      <a:endParaRPr lang="en-ZW" sz="1400"/>
                    </a:p>
                  </a:txBody>
                  <a:tcPr marL="51013" marR="51013" marT="25506" marB="25506" anchor="ctr"/>
                </a:tc>
                <a:tc>
                  <a:txBody>
                    <a:bodyPr/>
                    <a:lstStyle/>
                    <a:p>
                      <a:r>
                        <a:rPr lang="en-ZW" sz="1400"/>
                        <a:t>Lettuce, herbs, leafy greens</a:t>
                      </a:r>
                    </a:p>
                  </a:txBody>
                  <a:tcPr marL="51013" marR="51013" marT="25506" marB="25506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Simple setup, low maintenance, high oxygen supply</a:t>
                      </a:r>
                    </a:p>
                  </a:txBody>
                  <a:tcPr marL="51013" marR="51013" marT="25506" marB="25506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Requires aeration, not ideal for large plants</a:t>
                      </a:r>
                    </a:p>
                  </a:txBody>
                  <a:tcPr marL="51013" marR="51013" marT="25506" marB="25506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✅✅ Best for beginners &amp; small-scale hydroponics</a:t>
                      </a:r>
                    </a:p>
                  </a:txBody>
                  <a:tcPr marL="51013" marR="51013" marT="25506" marB="25506" anchor="ctr"/>
                </a:tc>
                <a:extLst>
                  <a:ext uri="{0D108BD9-81ED-4DB2-BD59-A6C34878D82A}">
                    <a16:rowId xmlns:a16="http://schemas.microsoft.com/office/drawing/2014/main" xmlns="" val="1283402080"/>
                  </a:ext>
                </a:extLst>
              </a:tr>
              <a:tr h="927497">
                <a:tc>
                  <a:txBody>
                    <a:bodyPr/>
                    <a:lstStyle/>
                    <a:p>
                      <a:r>
                        <a:rPr lang="en-ZW" sz="1400" b="1" dirty="0"/>
                        <a:t>Aeroponics</a:t>
                      </a:r>
                      <a:endParaRPr lang="en-ZW" sz="1400" dirty="0"/>
                    </a:p>
                  </a:txBody>
                  <a:tcPr marL="51013" marR="51013" marT="25506" marB="25506" anchor="ctr"/>
                </a:tc>
                <a:tc>
                  <a:txBody>
                    <a:bodyPr/>
                    <a:lstStyle/>
                    <a:p>
                      <a:r>
                        <a:rPr lang="en-ZW" sz="1400"/>
                        <a:t>High-value crops, fast-growing plants</a:t>
                      </a:r>
                    </a:p>
                  </a:txBody>
                  <a:tcPr marL="51013" marR="51013" marT="25506" marB="25506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Rapid growth, minimal water use, no soil-borne diseases</a:t>
                      </a:r>
                    </a:p>
                  </a:txBody>
                  <a:tcPr marL="51013" marR="51013" marT="25506" marB="25506" anchor="ctr"/>
                </a:tc>
                <a:tc>
                  <a:txBody>
                    <a:bodyPr/>
                    <a:lstStyle/>
                    <a:p>
                      <a:r>
                        <a:rPr lang="en-ZW" sz="1400"/>
                        <a:t>High maintenance, expensive setup</a:t>
                      </a:r>
                    </a:p>
                  </a:txBody>
                  <a:tcPr marL="51013" marR="51013" marT="25506" marB="25506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✅ Best for research, specialized high-tech farming</a:t>
                      </a:r>
                    </a:p>
                  </a:txBody>
                  <a:tcPr marL="51013" marR="51013" marT="25506" marB="25506" anchor="ctr"/>
                </a:tc>
                <a:extLst>
                  <a:ext uri="{0D108BD9-81ED-4DB2-BD59-A6C34878D82A}">
                    <a16:rowId xmlns:a16="http://schemas.microsoft.com/office/drawing/2014/main" xmlns="" val="1397287908"/>
                  </a:ext>
                </a:extLst>
              </a:tr>
              <a:tr h="1101402">
                <a:tc>
                  <a:txBody>
                    <a:bodyPr/>
                    <a:lstStyle/>
                    <a:p>
                      <a:r>
                        <a:rPr lang="en-ZW" sz="1400" b="1" dirty="0"/>
                        <a:t>Trough System</a:t>
                      </a:r>
                      <a:endParaRPr lang="en-ZW" sz="1400" dirty="0"/>
                    </a:p>
                  </a:txBody>
                  <a:tcPr marL="51013" marR="51013" marT="25506" marB="25506" anchor="ctr"/>
                </a:tc>
                <a:tc>
                  <a:txBody>
                    <a:bodyPr/>
                    <a:lstStyle/>
                    <a:p>
                      <a:r>
                        <a:rPr lang="en-ZW" sz="1400"/>
                        <a:t>Lettuce, herbs, spinach</a:t>
                      </a:r>
                    </a:p>
                  </a:txBody>
                  <a:tcPr marL="51013" marR="51013" marT="25506" marB="25506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Easy to set up, efficient use of space, versatile</a:t>
                      </a:r>
                    </a:p>
                  </a:txBody>
                  <a:tcPr marL="51013" marR="51013" marT="25506" marB="25506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Water wastage risk, root competition</a:t>
                      </a:r>
                    </a:p>
                  </a:txBody>
                  <a:tcPr marL="51013" marR="51013" marT="25506" marB="25506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✅✅✅ Best for commercial-scale leafy greens production</a:t>
                      </a:r>
                    </a:p>
                  </a:txBody>
                  <a:tcPr marL="51013" marR="51013" marT="25506" marB="25506" anchor="ctr"/>
                </a:tc>
                <a:extLst>
                  <a:ext uri="{0D108BD9-81ED-4DB2-BD59-A6C34878D82A}">
                    <a16:rowId xmlns:a16="http://schemas.microsoft.com/office/drawing/2014/main" xmlns="" val="1399798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9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3A496B19-053F-4BA2-80FD-2A252D8C26A8}" type="slidenum">
              <a:rPr lang="en-US" smtClean="0">
                <a:cs typeface="Arial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>
              <a:cs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6562"/>
            <a:ext cx="4513039" cy="30615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55007"/>
            <a:ext cx="3783723" cy="37837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25" y="3102270"/>
            <a:ext cx="3717225" cy="37504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t="26165" r="-4011" b="32055"/>
          <a:stretch/>
        </p:blipFill>
        <p:spPr>
          <a:xfrm>
            <a:off x="7500949" y="3127044"/>
            <a:ext cx="4924568" cy="37640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040" y="-48603"/>
            <a:ext cx="7678960" cy="314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B28E00C-1CAC-023B-5D75-03771F5AD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4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286E2B-1AFB-858B-11CF-015CA498E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Background</a:t>
            </a:r>
            <a:endParaRPr lang="en-ZW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2F7AE8-8A54-C411-DF2D-A6DCDD5E3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latin typeface="Arial Black" panose="020B0A04020102020204" pitchFamily="34" charset="0"/>
              </a:rPr>
              <a:t>Title:</a:t>
            </a:r>
            <a:r>
              <a:rPr lang="en-US" sz="2800" dirty="0">
                <a:latin typeface="Arial Black" panose="020B0A04020102020204" pitchFamily="34" charset="0"/>
              </a:rPr>
              <a:t> Hydroponics Training Program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latin typeface="Arial Black" panose="020B0A04020102020204" pitchFamily="34" charset="0"/>
              </a:rPr>
              <a:t>Subtitle:</a:t>
            </a:r>
            <a:r>
              <a:rPr lang="en-US" sz="2800" dirty="0">
                <a:latin typeface="Arial Black" panose="020B0A04020102020204" pitchFamily="34" charset="0"/>
              </a:rPr>
              <a:t> Sustainable Farming for the Future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latin typeface="Arial Black" panose="020B0A04020102020204" pitchFamily="34" charset="0"/>
              </a:rPr>
              <a:t>Presented by:</a:t>
            </a:r>
            <a:r>
              <a:rPr lang="en-US" sz="2800" dirty="0">
                <a:latin typeface="Arial Black" panose="020B0A04020102020204" pitchFamily="34" charset="0"/>
              </a:rPr>
              <a:t> Ntombifikile Ncube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latin typeface="Arial Black" panose="020B0A04020102020204" pitchFamily="34" charset="0"/>
              </a:rPr>
              <a:t>Company:</a:t>
            </a:r>
            <a:r>
              <a:rPr lang="en-US" sz="2800" dirty="0">
                <a:latin typeface="Arial Black" panose="020B0A04020102020204" pitchFamily="34" charset="0"/>
              </a:rPr>
              <a:t> Dexter Rising Spirit Technologies</a:t>
            </a:r>
          </a:p>
          <a:p>
            <a:pPr marL="0" indent="0">
              <a:buNone/>
            </a:pPr>
            <a:endParaRPr lang="en-ZW" dirty="0"/>
          </a:p>
        </p:txBody>
      </p:sp>
      <p:pic>
        <p:nvPicPr>
          <p:cNvPr id="4" name="Picture Placeholder 10">
            <a:extLst>
              <a:ext uri="{FF2B5EF4-FFF2-40B4-BE49-F238E27FC236}">
                <a16:creationId xmlns:a16="http://schemas.microsoft.com/office/drawing/2014/main" xmlns="" id="{D4329AC6-D2C8-526E-31BA-743234AAE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9" b="32669"/>
          <a:stretch>
            <a:fillRect/>
          </a:stretch>
        </p:blipFill>
        <p:spPr>
          <a:xfrm>
            <a:off x="5144905" y="0"/>
            <a:ext cx="4819820" cy="204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ED561C0-5518-572C-DC47-EBA4878CD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073" y="0"/>
            <a:ext cx="494765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E265B57-5A20-D4CE-860A-6DAD1E630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979" y="0"/>
            <a:ext cx="54647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40F72BB-E703-27E8-1BDD-E7F332BD0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032" y="0"/>
            <a:ext cx="620883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943A069-6BB4-1E1C-FC68-1F1D54650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30" y="0"/>
            <a:ext cx="5616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6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DB4294-FC0D-43AE-3614-079A6066E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6589"/>
          </a:xfrm>
        </p:spPr>
        <p:txBody>
          <a:bodyPr/>
          <a:lstStyle/>
          <a:p>
            <a:r>
              <a:rPr lang="en-US" dirty="0"/>
              <a:t>🌿 </a:t>
            </a:r>
            <a:r>
              <a:rPr lang="en-US" b="1" dirty="0"/>
              <a:t>What is Hydroponics?</a:t>
            </a:r>
            <a:r>
              <a:rPr lang="en-US" dirty="0"/>
              <a:t> 🌿</a:t>
            </a: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0DDAB-640E-1DC8-830F-CDF128C37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6189"/>
            <a:ext cx="8596668" cy="4685173"/>
          </a:xfrm>
        </p:spPr>
        <p:txBody>
          <a:bodyPr/>
          <a:lstStyle/>
          <a:p>
            <a:pPr marL="0" indent="0">
              <a:buNone/>
            </a:pPr>
            <a:r>
              <a:rPr lang="en-ZW" sz="2400" dirty="0"/>
              <a:t>💧 </a:t>
            </a:r>
            <a:r>
              <a:rPr lang="en-ZW" sz="2400" b="1" dirty="0"/>
              <a:t>Definition:</a:t>
            </a:r>
            <a:r>
              <a:rPr lang="en-ZW" sz="2400" dirty="0"/>
              <a:t/>
            </a:r>
            <a:br>
              <a:rPr lang="en-ZW" sz="2400" dirty="0"/>
            </a:br>
            <a:r>
              <a:rPr lang="en-ZW" sz="2400" dirty="0"/>
              <a:t>Hydroponics is a </a:t>
            </a:r>
            <a:r>
              <a:rPr lang="en-ZW" sz="2400" b="1" dirty="0"/>
              <a:t>soilless farming</a:t>
            </a:r>
            <a:r>
              <a:rPr lang="en-ZW" sz="2400" dirty="0"/>
              <a:t> method where plants grow in a 🌱 </a:t>
            </a:r>
            <a:r>
              <a:rPr lang="en-ZW" sz="2400" b="1" dirty="0"/>
              <a:t>nutrient-rich water solution</a:t>
            </a:r>
            <a:r>
              <a:rPr lang="en-ZW" sz="2400" dirty="0"/>
              <a:t>, absorbing essential minerals </a:t>
            </a:r>
            <a:r>
              <a:rPr lang="en-ZW" sz="2400" b="1" dirty="0"/>
              <a:t>directly through their roots</a:t>
            </a:r>
            <a:r>
              <a:rPr lang="en-ZW" sz="2400" dirty="0"/>
              <a:t>.</a:t>
            </a:r>
          </a:p>
          <a:p>
            <a:pPr marL="0" indent="0">
              <a:buNone/>
            </a:pPr>
            <a:r>
              <a:rPr lang="en-ZW" sz="2400" dirty="0"/>
              <a:t>🎯 </a:t>
            </a:r>
            <a:r>
              <a:rPr lang="en-ZW" sz="2400" b="1" dirty="0"/>
              <a:t>Origin of the Word:</a:t>
            </a:r>
            <a:r>
              <a:rPr lang="en-ZW" sz="2400" dirty="0"/>
              <a:t/>
            </a:r>
            <a:br>
              <a:rPr lang="en-ZW" sz="2400" dirty="0"/>
            </a:br>
            <a:r>
              <a:rPr lang="en-ZW" sz="2400" dirty="0"/>
              <a:t>The term </a:t>
            </a:r>
            <a:r>
              <a:rPr lang="en-ZW" sz="2400" b="1" dirty="0"/>
              <a:t>"Hydroponics"</a:t>
            </a:r>
            <a:r>
              <a:rPr lang="en-ZW" sz="2400" dirty="0"/>
              <a:t> comes from the Greek words:</a:t>
            </a:r>
            <a:br>
              <a:rPr lang="en-ZW" sz="2400" dirty="0"/>
            </a:br>
            <a:r>
              <a:rPr lang="en-ZW" sz="2400" dirty="0"/>
              <a:t>🔹 </a:t>
            </a:r>
            <a:r>
              <a:rPr lang="en-ZW" sz="2400" b="1" dirty="0"/>
              <a:t>"Hydro"</a:t>
            </a:r>
            <a:r>
              <a:rPr lang="en-ZW" sz="2400" dirty="0"/>
              <a:t> (💦 water) + </a:t>
            </a:r>
            <a:r>
              <a:rPr lang="en-ZW" sz="2400" b="1" dirty="0"/>
              <a:t>"</a:t>
            </a:r>
            <a:r>
              <a:rPr lang="en-ZW" sz="2400" b="1" dirty="0" err="1"/>
              <a:t>Ponos</a:t>
            </a:r>
            <a:r>
              <a:rPr lang="en-ZW" sz="2400" b="1" dirty="0"/>
              <a:t>"</a:t>
            </a:r>
            <a:r>
              <a:rPr lang="en-ZW" sz="2400" dirty="0"/>
              <a:t> (⚙️ </a:t>
            </a:r>
            <a:r>
              <a:rPr lang="en-ZW" sz="2400" dirty="0" err="1"/>
              <a:t>labor</a:t>
            </a:r>
            <a:r>
              <a:rPr lang="en-ZW" sz="2400" dirty="0"/>
              <a:t>/work)</a:t>
            </a:r>
          </a:p>
          <a:p>
            <a:pPr marL="0" indent="0">
              <a:buNone/>
            </a:pPr>
            <a:r>
              <a:rPr lang="en-ZW" sz="2400" dirty="0"/>
              <a:t>📜 First used in the </a:t>
            </a:r>
            <a:r>
              <a:rPr lang="en-ZW" sz="2400" b="1" dirty="0"/>
              <a:t>1930s</a:t>
            </a:r>
            <a:r>
              <a:rPr lang="en-ZW" sz="2400" dirty="0"/>
              <a:t> by </a:t>
            </a:r>
            <a:r>
              <a:rPr lang="en-ZW" sz="2400" b="1" dirty="0"/>
              <a:t>Dr. William Frederick Gericke</a:t>
            </a:r>
            <a:r>
              <a:rPr lang="en-ZW" sz="2400" dirty="0"/>
              <a:t>, who pioneered 🌍 </a:t>
            </a:r>
            <a:r>
              <a:rPr lang="en-ZW" sz="2400" b="1" dirty="0"/>
              <a:t>soilless plant cultivation</a:t>
            </a:r>
            <a:r>
              <a:rPr lang="en-ZW" sz="2400" dirty="0"/>
              <a:t>!</a:t>
            </a:r>
          </a:p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68375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8A901C-889D-122E-9831-4FCAB577C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79" y="126715"/>
            <a:ext cx="8596668" cy="1320800"/>
          </a:xfrm>
        </p:spPr>
        <p:txBody>
          <a:bodyPr>
            <a:normAutofit/>
          </a:bodyPr>
          <a:lstStyle/>
          <a:p>
            <a:r>
              <a:rPr lang="en-ZW" sz="4400" b="1" dirty="0"/>
              <a:t>Brief History of Hydroponics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500717-C30F-552A-68C1-60703AF07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89" y="1006867"/>
            <a:ext cx="9657707" cy="5529209"/>
          </a:xfrm>
        </p:spPr>
        <p:txBody>
          <a:bodyPr>
            <a:noAutofit/>
          </a:bodyPr>
          <a:lstStyle/>
          <a:p>
            <a:r>
              <a:rPr lang="en-US" sz="2400" dirty="0"/>
              <a:t>📜 </a:t>
            </a:r>
            <a:r>
              <a:rPr lang="en-US" sz="2400" b="1" dirty="0"/>
              <a:t>Ancient Beginnings</a:t>
            </a:r>
            <a:r>
              <a:rPr lang="en-US" sz="2400" dirty="0"/>
              <a:t> – The Hanging Gardens of Babylon used soil-less growing techniques.</a:t>
            </a:r>
            <a:br>
              <a:rPr lang="en-US" sz="2400" dirty="0"/>
            </a:br>
            <a:r>
              <a:rPr lang="en-US" sz="2400" dirty="0"/>
              <a:t>🔬 </a:t>
            </a:r>
            <a:r>
              <a:rPr lang="en-US" sz="2400" b="1" dirty="0"/>
              <a:t>17th Century</a:t>
            </a:r>
            <a:r>
              <a:rPr lang="en-US" sz="2400" dirty="0"/>
              <a:t> – Sir Francis Bacon's experiments proved plants could grow in nutrient-rich water.</a:t>
            </a:r>
            <a:br>
              <a:rPr lang="en-US" sz="2400" dirty="0"/>
            </a:br>
            <a:r>
              <a:rPr lang="en-US" sz="2400" dirty="0"/>
              <a:t>🌱 </a:t>
            </a:r>
            <a:r>
              <a:rPr lang="en-US" sz="2400" b="1" dirty="0"/>
              <a:t>18th-19th Centuries</a:t>
            </a:r>
            <a:r>
              <a:rPr lang="en-US" sz="2400" dirty="0"/>
              <a:t> – German botanists developed nutrient solutions, advancing hydroponic research.</a:t>
            </a:r>
            <a:br>
              <a:rPr lang="en-US" sz="2400" dirty="0"/>
            </a:br>
            <a:r>
              <a:rPr lang="en-US" sz="2400" dirty="0"/>
              <a:t>🌍 </a:t>
            </a:r>
            <a:r>
              <a:rPr lang="en-US" sz="2400" b="1" dirty="0"/>
              <a:t>20th Century</a:t>
            </a:r>
            <a:r>
              <a:rPr lang="en-US" sz="2400" dirty="0"/>
              <a:t> – Used during WWII to grow food in harsh conditions; NASA explored hydroponics for space missions.</a:t>
            </a:r>
            <a:br>
              <a:rPr lang="en-US" sz="2400" dirty="0"/>
            </a:br>
            <a:r>
              <a:rPr lang="en-US" sz="2400" dirty="0"/>
              <a:t>🏢 </a:t>
            </a:r>
            <a:r>
              <a:rPr lang="en-US" sz="2400" b="1" dirty="0"/>
              <a:t>Commercial Growth</a:t>
            </a:r>
            <a:r>
              <a:rPr lang="en-US" sz="2400" dirty="0"/>
              <a:t> – Expanded in urban farming, greenhouses, and vertical farms.</a:t>
            </a:r>
            <a:br>
              <a:rPr lang="en-US" sz="2400" dirty="0"/>
            </a:br>
            <a:r>
              <a:rPr lang="en-US" sz="2400" dirty="0"/>
              <a:t>🚀 </a:t>
            </a:r>
            <a:r>
              <a:rPr lang="en-US" sz="2400" b="1" dirty="0"/>
              <a:t>Modern Advancements</a:t>
            </a:r>
            <a:r>
              <a:rPr lang="en-US" sz="2400" dirty="0"/>
              <a:t> – Automation, LED lighting &amp; improved nutrient solutions enhance efficiency.</a:t>
            </a:r>
            <a:br>
              <a:rPr lang="en-US" sz="2400" dirty="0"/>
            </a:br>
            <a:r>
              <a:rPr lang="en-US" sz="2400" dirty="0"/>
              <a:t>🌎 </a:t>
            </a:r>
            <a:r>
              <a:rPr lang="en-US" sz="2400" b="1" dirty="0"/>
              <a:t>Future Potential</a:t>
            </a:r>
            <a:r>
              <a:rPr lang="en-US" sz="2400" dirty="0"/>
              <a:t> – A key solution for food security, water conservation &amp; sustainable agriculture.</a:t>
            </a:r>
          </a:p>
          <a:p>
            <a:pPr marL="0" indent="0" algn="ctr">
              <a:buNone/>
            </a:pPr>
            <a:endParaRPr lang="en-ZW" sz="2400" dirty="0"/>
          </a:p>
        </p:txBody>
      </p:sp>
    </p:spTree>
    <p:extLst>
      <p:ext uri="{BB962C8B-B14F-4D97-AF65-F5344CB8AC3E}">
        <p14:creationId xmlns:p14="http://schemas.microsoft.com/office/powerpoint/2010/main" val="18081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854151-24FF-772A-BEE8-D5A238F6E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Ancient garden</a:t>
            </a:r>
            <a:endParaRPr lang="en-ZW" b="1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977671A0-8209-E895-3988-D5953299091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433" b="16433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B9955D-F685-171D-CC7D-E9B752482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Example of a floating garden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48960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665BF5-CF91-E5E1-E7D0-6E2DC6A8C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366" y="171236"/>
            <a:ext cx="8596668" cy="674670"/>
          </a:xfrm>
        </p:spPr>
        <p:txBody>
          <a:bodyPr>
            <a:normAutofit fontScale="90000"/>
          </a:bodyPr>
          <a:lstStyle/>
          <a:p>
            <a:r>
              <a:rPr lang="en-ZW" sz="4400" b="1" dirty="0"/>
              <a:t>Introduction to Hydroponics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8BA05B-6378-D685-87A8-F45CA8043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830" y="845906"/>
            <a:ext cx="10188988" cy="5291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🌱 What is Hydroponics?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Hydroponics is a method of growing plants without soil, using a nutrient-rich water solution to deliver essential minerals directly to plant roots.</a:t>
            </a:r>
          </a:p>
          <a:p>
            <a:pPr marL="0" indent="0">
              <a:buNone/>
            </a:pPr>
            <a:r>
              <a:rPr lang="en-US" sz="2400" b="1" dirty="0"/>
              <a:t>🌍 Why Hydroponics?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ZW" sz="2400" dirty="0"/>
              <a:t>🌱 </a:t>
            </a:r>
            <a:r>
              <a:rPr lang="en-ZW" sz="2400" b="1" dirty="0"/>
              <a:t>Water Efficiency</a:t>
            </a:r>
            <a:r>
              <a:rPr lang="en-ZW" sz="2400" dirty="0"/>
              <a:t> – Uses up to 90% less water through recirculation.</a:t>
            </a:r>
            <a:br>
              <a:rPr lang="en-ZW" sz="2400" dirty="0"/>
            </a:br>
            <a:r>
              <a:rPr lang="en-ZW" sz="2400" dirty="0"/>
              <a:t>🌾 </a:t>
            </a:r>
            <a:r>
              <a:rPr lang="en-ZW" sz="2400" b="1" dirty="0"/>
              <a:t>Higher Yields</a:t>
            </a:r>
            <a:r>
              <a:rPr lang="en-ZW" sz="2400" dirty="0"/>
              <a:t> – Faster growth with direct nutrient access.</a:t>
            </a:r>
            <a:br>
              <a:rPr lang="en-ZW" sz="2400" dirty="0"/>
            </a:br>
            <a:r>
              <a:rPr lang="en-ZW" sz="2400" dirty="0"/>
              <a:t>🏙 </a:t>
            </a:r>
            <a:r>
              <a:rPr lang="en-ZW" sz="2400" b="1" dirty="0"/>
              <a:t>Space-Saving</a:t>
            </a:r>
            <a:r>
              <a:rPr lang="en-ZW" sz="2400" dirty="0"/>
              <a:t> – Ideal for urban &amp; vertical farming.</a:t>
            </a:r>
            <a:br>
              <a:rPr lang="en-ZW" sz="2400" dirty="0"/>
            </a:br>
            <a:r>
              <a:rPr lang="en-ZW" sz="2400" dirty="0"/>
              <a:t>🌡 </a:t>
            </a:r>
            <a:r>
              <a:rPr lang="en-ZW" sz="2400" b="1" dirty="0"/>
              <a:t>Controlled Environment</a:t>
            </a:r>
            <a:r>
              <a:rPr lang="en-ZW" sz="2400" dirty="0"/>
              <a:t> – Optimized temperature, humidity &amp; lighting.</a:t>
            </a:r>
            <a:br>
              <a:rPr lang="en-ZW" sz="2400" dirty="0"/>
            </a:br>
            <a:r>
              <a:rPr lang="en-ZW" sz="2400" dirty="0"/>
              <a:t>📅 </a:t>
            </a:r>
            <a:r>
              <a:rPr lang="en-ZW" sz="2400" b="1" dirty="0"/>
              <a:t>Year-Round Production</a:t>
            </a:r>
            <a:r>
              <a:rPr lang="en-ZW" sz="2400" dirty="0"/>
              <a:t> – Independent of seasons &amp; weather.</a:t>
            </a:r>
            <a:br>
              <a:rPr lang="en-ZW" sz="2400" dirty="0"/>
            </a:br>
            <a:r>
              <a:rPr lang="en-ZW" sz="2400" dirty="0"/>
              <a:t>🌍 </a:t>
            </a:r>
            <a:r>
              <a:rPr lang="en-ZW" sz="2400" b="1" dirty="0"/>
              <a:t>Eco-Friendly</a:t>
            </a:r>
            <a:r>
              <a:rPr lang="en-ZW" sz="2400" dirty="0"/>
              <a:t> – Less pesticide use, minimal runoff, &amp; lower carbon footprint.</a:t>
            </a:r>
            <a:br>
              <a:rPr lang="en-ZW" sz="2400" dirty="0"/>
            </a:br>
            <a:r>
              <a:rPr lang="en-ZW" sz="2400" dirty="0"/>
              <a:t>💧 </a:t>
            </a:r>
            <a:r>
              <a:rPr lang="en-ZW" sz="2400" b="1" dirty="0"/>
              <a:t>Nutrient Efficiency</a:t>
            </a:r>
            <a:r>
              <a:rPr lang="en-ZW" sz="2400" dirty="0"/>
              <a:t> – Precise delivery, reduced waste, &amp; recyclable solutions.</a:t>
            </a:r>
            <a:br>
              <a:rPr lang="en-ZW" sz="2400" dirty="0"/>
            </a:br>
            <a:r>
              <a:rPr lang="en-ZW" sz="2400" dirty="0"/>
              <a:t>⚡ </a:t>
            </a:r>
            <a:r>
              <a:rPr lang="en-ZW" sz="2400" b="1" dirty="0"/>
              <a:t>Faster Harvests</a:t>
            </a:r>
            <a:r>
              <a:rPr lang="en-ZW" sz="2400" dirty="0"/>
              <a:t> – Shorter growth cycles &amp; higher productivity.</a:t>
            </a:r>
          </a:p>
        </p:txBody>
      </p:sp>
    </p:spTree>
    <p:extLst>
      <p:ext uri="{BB962C8B-B14F-4D97-AF65-F5344CB8AC3E}">
        <p14:creationId xmlns:p14="http://schemas.microsoft.com/office/powerpoint/2010/main" val="408049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57E08C-ECA4-CC95-6F90-77AC0E246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6315"/>
          </a:xfrm>
        </p:spPr>
        <p:txBody>
          <a:bodyPr/>
          <a:lstStyle/>
          <a:p>
            <a:r>
              <a:rPr lang="en-US" b="1" dirty="0"/>
              <a:t>continuation…</a:t>
            </a:r>
            <a:endParaRPr lang="en-ZW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386BAF-CC56-9278-0ADA-5EC701DFB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18" y="1345915"/>
            <a:ext cx="9811820" cy="46954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🌍 </a:t>
            </a:r>
            <a:r>
              <a:rPr lang="en-US" sz="2400" b="1" dirty="0"/>
              <a:t>Global Challenges in Agriculture</a:t>
            </a: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/>
              <a:t>Food Security</a:t>
            </a:r>
            <a:r>
              <a:rPr lang="en-US" sz="2400" dirty="0"/>
              <a:t>: Rising population and decreasing arable land threaten food production.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/>
              <a:t>Climate Change</a:t>
            </a:r>
            <a:r>
              <a:rPr lang="en-US" sz="2400" dirty="0"/>
              <a:t>: Unpredictable weather, droughts, and extreme temperatures affect farming.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/>
              <a:t>Water Scarcity</a:t>
            </a:r>
            <a:r>
              <a:rPr lang="en-US" sz="2400" dirty="0"/>
              <a:t>: Agriculture consumes 70% of global freshwater; water shortages are increasing.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/>
              <a:t>🚀 Future of Farming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With climate change &amp; food security challenges, hydroponics is a </a:t>
            </a:r>
            <a:r>
              <a:rPr lang="en-US" sz="2400" b="1" dirty="0"/>
              <a:t>sustainable solution</a:t>
            </a:r>
            <a:r>
              <a:rPr lang="en-US" sz="2400" dirty="0"/>
              <a:t> for modern agriculture.</a:t>
            </a:r>
          </a:p>
          <a:p>
            <a:endParaRPr lang="en-ZW" sz="2400" dirty="0"/>
          </a:p>
        </p:txBody>
      </p:sp>
    </p:spTree>
    <p:extLst>
      <p:ext uri="{BB962C8B-B14F-4D97-AF65-F5344CB8AC3E}">
        <p14:creationId xmlns:p14="http://schemas.microsoft.com/office/powerpoint/2010/main" val="270237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7FBE95-428D-E11F-BBF9-471F7525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770" y="291102"/>
            <a:ext cx="8431521" cy="859604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ZW" b="1" dirty="0"/>
              <a:t>The Science Behind Hydroponics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6E0265-8A79-9F22-2B74-B55E9F720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804" y="1417835"/>
            <a:ext cx="8698649" cy="467474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Soilless Growth &amp; Photosynthesis: </a:t>
            </a:r>
            <a:r>
              <a:rPr lang="en-US" sz="2000" dirty="0"/>
              <a:t>In hydroponics, plants grow without soil, but they still perform photosynthesis. They absorb water and nutrients through their roots (from the nutrient solution) and carbon dioxide (CO₂) from the air. This supports their growth just like plants grown in soil.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err="1">
                <a:solidFill>
                  <a:schemeClr val="tx1"/>
                </a:solidFill>
              </a:rPr>
              <a:t>Protosynthesis</a:t>
            </a:r>
            <a:r>
              <a:rPr lang="en-US" sz="2000" b="1" dirty="0">
                <a:solidFill>
                  <a:schemeClr val="accent4"/>
                </a:solidFill>
              </a:rPr>
              <a:t> Carbon dioxide (CO₂) </a:t>
            </a:r>
            <a:r>
              <a:rPr lang="en-US" sz="2000" b="1" dirty="0"/>
              <a:t>+ </a:t>
            </a:r>
            <a:r>
              <a:rPr lang="en-US" sz="2000" b="1" dirty="0">
                <a:solidFill>
                  <a:srgbClr val="0070C0"/>
                </a:solidFill>
              </a:rPr>
              <a:t>Water (H₂O)</a:t>
            </a:r>
            <a:r>
              <a:rPr lang="en-US" sz="2000" b="1" dirty="0"/>
              <a:t>→</a:t>
            </a:r>
            <a:r>
              <a:rPr lang="en-US" sz="2000" b="1" dirty="0">
                <a:solidFill>
                  <a:schemeClr val="accent3"/>
                </a:solidFill>
              </a:rPr>
              <a:t>light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B050"/>
                </a:solidFill>
              </a:rPr>
              <a:t>Glucose (C₆H₁₂O₆</a:t>
            </a:r>
            <a:r>
              <a:rPr lang="en-US" sz="2000" b="1" dirty="0"/>
              <a:t>) + </a:t>
            </a:r>
            <a:r>
              <a:rPr lang="en-US" sz="2000" b="1" dirty="0">
                <a:solidFill>
                  <a:srgbClr val="7030A0"/>
                </a:solidFill>
              </a:rPr>
              <a:t>Oxygen (O₂)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pH &amp; EC (Electrical Conductivity): </a:t>
            </a:r>
            <a:r>
              <a:rPr lang="en-US" sz="2000" dirty="0"/>
              <a:t>Proper pH (5.5–6.5) and EC levels ensure plants can absorb the nutrients needed for photosynthesis.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Oxygenated Water: </a:t>
            </a:r>
            <a:r>
              <a:rPr lang="en-US" sz="2000" dirty="0"/>
              <a:t>Oxygen in the water helps the roots respire, supporting nutrient uptake and sustaining the process of photosynthesis.</a:t>
            </a:r>
          </a:p>
        </p:txBody>
      </p:sp>
    </p:spTree>
    <p:extLst>
      <p:ext uri="{BB962C8B-B14F-4D97-AF65-F5344CB8AC3E}">
        <p14:creationId xmlns:p14="http://schemas.microsoft.com/office/powerpoint/2010/main" val="125572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2976</TotalTime>
  <Words>1630</Words>
  <Application>Microsoft Office PowerPoint</Application>
  <PresentationFormat>Widescreen</PresentationFormat>
  <Paragraphs>197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맑은 고딕</vt:lpstr>
      <vt:lpstr>Arial</vt:lpstr>
      <vt:lpstr>Arial Black</vt:lpstr>
      <vt:lpstr>Calibri</vt:lpstr>
      <vt:lpstr>Calibri Light</vt:lpstr>
      <vt:lpstr>Times New Roman</vt:lpstr>
      <vt:lpstr>Trebuchet MS</vt:lpstr>
      <vt:lpstr>VAGRundschriftDLig</vt:lpstr>
      <vt:lpstr>Wingdings</vt:lpstr>
      <vt:lpstr>Wingdings 3</vt:lpstr>
      <vt:lpstr>Facet</vt:lpstr>
      <vt:lpstr>Office Theme</vt:lpstr>
      <vt:lpstr>Hydroponics Training </vt:lpstr>
      <vt:lpstr>PowerPoint Presentation</vt:lpstr>
      <vt:lpstr>Background</vt:lpstr>
      <vt:lpstr>🌿 What is Hydroponics? 🌿</vt:lpstr>
      <vt:lpstr>Brief History of Hydroponics</vt:lpstr>
      <vt:lpstr>Ancient garden</vt:lpstr>
      <vt:lpstr>Introduction to Hydroponics</vt:lpstr>
      <vt:lpstr>continuation…</vt:lpstr>
      <vt:lpstr>The Science Behind Hydroponics</vt:lpstr>
      <vt:lpstr>Key Components of Hydroponics</vt:lpstr>
      <vt:lpstr>Types of Hydroponic Systems</vt:lpstr>
      <vt:lpstr>Deep Water Culture</vt:lpstr>
      <vt:lpstr>Deep Water Culture (DWC)</vt:lpstr>
      <vt:lpstr>Nutrient Film Technique (NFT)</vt:lpstr>
      <vt:lpstr>Nutrient Film Technique (NFT)</vt:lpstr>
      <vt:lpstr>DUTCH BUCKET SYSTEM</vt:lpstr>
      <vt:lpstr>Dutch Bucket System</vt:lpstr>
      <vt:lpstr>Aeroponics</vt:lpstr>
      <vt:lpstr>Aeroponics</vt:lpstr>
      <vt:lpstr>Aeroponics</vt:lpstr>
      <vt:lpstr>Trough System</vt:lpstr>
      <vt:lpstr>Trough System</vt:lpstr>
      <vt:lpstr>Macronutrients (Needed in Large Quantities) </vt:lpstr>
      <vt:lpstr>Macronutrients (Needed in Large Quantities) </vt:lpstr>
      <vt:lpstr>Micronutrients (Needed in Small Quantities) </vt:lpstr>
      <vt:lpstr>Mixing Nutrient Solutions Accurately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Hydroponics Training </dc:title>
  <dc:creator>User</dc:creator>
  <cp:lastModifiedBy>Microsoft account</cp:lastModifiedBy>
  <cp:revision>8</cp:revision>
  <dcterms:created xsi:type="dcterms:W3CDTF">2025-01-25T12:11:16Z</dcterms:created>
  <dcterms:modified xsi:type="dcterms:W3CDTF">2025-03-06T16:51:36Z</dcterms:modified>
</cp:coreProperties>
</file>