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3" r:id="rId4"/>
    <p:sldId id="264" r:id="rId5"/>
    <p:sldId id="261" r:id="rId6"/>
    <p:sldId id="262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2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5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3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5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6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2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8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6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2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AACD5-F458-491F-B01D-E0ECFE8663DD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63F81-268C-4241-A7EE-BABDEF25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1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 </a:t>
            </a:r>
            <a:r>
              <a:rPr lang="en-ZW" dirty="0" smtClean="0"/>
              <a:t>               </a:t>
            </a:r>
            <a:r>
              <a:rPr lang="en-ZW" b="1" dirty="0" smtClean="0"/>
              <a:t>Solid Waste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ZW" dirty="0" smtClean="0"/>
          </a:p>
          <a:p>
            <a:r>
              <a:rPr lang="en-ZW" dirty="0" smtClean="0"/>
              <a:t>Solid Waste Management-The complete process of collecting ,treating and disposal of solid wastes </a:t>
            </a:r>
            <a:r>
              <a:rPr lang="en-ZW" b="1" dirty="0" smtClean="0"/>
              <a:t>or</a:t>
            </a:r>
            <a:r>
              <a:rPr lang="en-ZW" dirty="0" smtClean="0"/>
              <a:t> The practice of collecting ,transporting, processing or disposing of ,managing and monitoring various waste materials.</a:t>
            </a:r>
          </a:p>
          <a:p>
            <a:r>
              <a:rPr lang="en-ZW" dirty="0" smtClean="0"/>
              <a:t>Sustainable Waste Management-An approach that focuses on the reduction of waste generation, promoting the three </a:t>
            </a:r>
            <a:r>
              <a:rPr lang="en-ZW" dirty="0" err="1" smtClean="0"/>
              <a:t>Rs,and</a:t>
            </a:r>
            <a:r>
              <a:rPr lang="en-ZW" dirty="0" smtClean="0"/>
              <a:t> reducing the resulting environmental impacts of waste disposal(It addresses the Triple Planetary Crisis, a global crisis that encompasses climate change effects, biodiversity loss and pollution)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11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b="1" dirty="0" smtClean="0"/>
              <a:t>Cont..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/>
              <a:t>It involves a combination of practises that promote a circular economy where resources are used efficiently. Products are re-used and waste that ends up at dumpsites of landfills is minimized</a:t>
            </a:r>
          </a:p>
          <a:p>
            <a:r>
              <a:rPr lang="en-ZW" dirty="0" smtClean="0"/>
              <a:t>(New business models for waste management and the circular economy offer economic opportunities and can make considerable contribution to climate protection)</a:t>
            </a:r>
          </a:p>
          <a:p>
            <a:endParaRPr lang="en-ZW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79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308018"/>
          </a:xfrm>
        </p:spPr>
        <p:txBody>
          <a:bodyPr/>
          <a:lstStyle/>
          <a:p>
            <a:r>
              <a:rPr lang="en-GB" dirty="0" smtClean="0"/>
              <a:t>Unavoidable waste  needs to be recycled and fed back into the circular economy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0488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a1a41b_658b47dfa5804ea4adc4fbfe18129ad2~mv2.png/v1/fill/w_1000,h_698,al_c,q_90,usm_0.66_1.00_0.01/a1a41b_658b47dfa5804ea4adc4fbfe18129ad2~mv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45" y="1389185"/>
            <a:ext cx="7250323" cy="488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86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Circular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Resources are conserved and waste minimized , through strategies like recycling, reusing , repurposing and refurbishment(Avoiding the linear model and using the circular model)</a:t>
            </a:r>
          </a:p>
          <a:p>
            <a:r>
              <a:rPr lang="en-GB" dirty="0" smtClean="0"/>
              <a:t>This is a system designed to be regenerative and sustainable, prioritising the long-term well being of our planet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29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Cost Savings</a:t>
            </a:r>
          </a:p>
          <a:p>
            <a:r>
              <a:rPr lang="en-GB" dirty="0" smtClean="0"/>
              <a:t>Increase the life span of the landfills</a:t>
            </a:r>
          </a:p>
          <a:p>
            <a:r>
              <a:rPr lang="en-GB" dirty="0" smtClean="0"/>
              <a:t>Aims for Zero Waste</a:t>
            </a:r>
          </a:p>
          <a:p>
            <a:r>
              <a:rPr lang="en-GB" dirty="0" smtClean="0"/>
              <a:t>Lower Carbon </a:t>
            </a:r>
            <a:r>
              <a:rPr lang="en-GB" dirty="0" smtClean="0"/>
              <a:t>Emissions</a:t>
            </a:r>
          </a:p>
          <a:p>
            <a:r>
              <a:rPr lang="en-GB" dirty="0" smtClean="0"/>
              <a:t>The </a:t>
            </a:r>
            <a:r>
              <a:rPr lang="en-GB" dirty="0"/>
              <a:t>circular economy offers environmental sustainability, resource efficiency and job creation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03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b="1" dirty="0" smtClean="0"/>
              <a:t>Legislation Governing Solid Waste </a:t>
            </a:r>
            <a:r>
              <a:rPr lang="en-ZW" b="1" dirty="0" smtClean="0"/>
              <a:t>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3210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ZW" dirty="0" smtClean="0"/>
              <a:t>Environmental Management Act(CAP 20:27)</a:t>
            </a:r>
          </a:p>
          <a:p>
            <a:pPr marL="0" indent="0">
              <a:buNone/>
            </a:pPr>
            <a:r>
              <a:rPr lang="en-ZW" dirty="0" smtClean="0"/>
              <a:t>Gives EMA mandate to regulate transportation and disposal of any type of solid waste</a:t>
            </a:r>
          </a:p>
          <a:p>
            <a:r>
              <a:rPr lang="en-ZW" dirty="0" smtClean="0"/>
              <a:t>SI 6 of 2007 (Effluent and Solid Waste Disposal)</a:t>
            </a:r>
          </a:p>
          <a:p>
            <a:pPr marL="0" indent="0">
              <a:buNone/>
            </a:pPr>
            <a:r>
              <a:rPr lang="en-ZW" dirty="0" smtClean="0"/>
              <a:t>Provides for licensing for solid waste disposal and waste management enterprises including recyclers of plastic waste</a:t>
            </a:r>
          </a:p>
          <a:p>
            <a:r>
              <a:rPr lang="en-ZW" dirty="0" smtClean="0"/>
              <a:t>SI 98 of 2010(Plastic Packaging and Plastic Bottles)</a:t>
            </a:r>
          </a:p>
          <a:p>
            <a:pPr marL="0" indent="0">
              <a:buNone/>
            </a:pPr>
            <a:r>
              <a:rPr lang="en-ZW" dirty="0" smtClean="0"/>
              <a:t>Ban on commercial distribution of thin plastic less than 30 micrometres</a:t>
            </a:r>
          </a:p>
          <a:p>
            <a:pPr marL="0" indent="0">
              <a:buNone/>
            </a:pPr>
            <a:r>
              <a:rPr lang="en-ZW" dirty="0" smtClean="0"/>
              <a:t>Ban on importation, commercial distribution and use of polystyrene/Styrofoam for food packaging</a:t>
            </a:r>
          </a:p>
          <a:p>
            <a:r>
              <a:rPr lang="en-ZW" dirty="0" smtClean="0"/>
              <a:t>The Urban Councils Act (CAP 29:15) </a:t>
            </a:r>
          </a:p>
          <a:p>
            <a:pPr marL="0" indent="0">
              <a:buNone/>
            </a:pPr>
            <a:r>
              <a:rPr lang="en-ZW" dirty="0" smtClean="0"/>
              <a:t>Gives Local Authorities governing urban areas responsibly to provide refuse collection and disposal services within their areas of jurisdiction</a:t>
            </a:r>
          </a:p>
          <a:p>
            <a:pPr marL="0" indent="0">
              <a:buNone/>
            </a:pPr>
            <a:r>
              <a:rPr lang="en-ZW" dirty="0" smtClean="0">
                <a:solidFill>
                  <a:srgbClr val="00B050"/>
                </a:solidFill>
              </a:rPr>
              <a:t>Supporting documents </a:t>
            </a:r>
            <a:r>
              <a:rPr lang="en-ZW" dirty="0" smtClean="0"/>
              <a:t>(Integrated Solid Waste Management Plan 2014-2020),Solid Waste Survey in Bulawayo)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5245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b="1" dirty="0" smtClean="0"/>
              <a:t>Opportunities for Youths in Solid Waste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ZW" dirty="0" smtClean="0"/>
          </a:p>
          <a:p>
            <a:r>
              <a:rPr lang="en-ZW" dirty="0" smtClean="0"/>
              <a:t>Waste sorting at source(Colour coded bins, solid waste sorting cages(Recycling Projects</a:t>
            </a:r>
            <a:r>
              <a:rPr lang="en-ZW" dirty="0" smtClean="0"/>
              <a:t>) and </a:t>
            </a:r>
            <a:r>
              <a:rPr lang="en-ZW" smtClean="0"/>
              <a:t>waste kiosks</a:t>
            </a:r>
            <a:endParaRPr lang="en-ZW" dirty="0" smtClean="0"/>
          </a:p>
          <a:p>
            <a:r>
              <a:rPr lang="en-ZW" dirty="0" smtClean="0"/>
              <a:t>Products </a:t>
            </a:r>
            <a:r>
              <a:rPr lang="en-ZW" dirty="0" smtClean="0"/>
              <a:t>can be made from </a:t>
            </a:r>
            <a:r>
              <a:rPr lang="en-ZW" dirty="0" smtClean="0"/>
              <a:t>plastics, artefacts, bags, different designs from bottles, brooms (</a:t>
            </a:r>
            <a:r>
              <a:rPr lang="en-ZW" dirty="0" err="1" smtClean="0"/>
              <a:t>wezesha</a:t>
            </a:r>
            <a:r>
              <a:rPr lang="en-ZW" dirty="0" smtClean="0"/>
              <a:t>),cobra and </a:t>
            </a:r>
            <a:r>
              <a:rPr lang="en-ZW" dirty="0" err="1" smtClean="0"/>
              <a:t>amabhodo</a:t>
            </a:r>
            <a:r>
              <a:rPr lang="en-ZW" dirty="0" smtClean="0"/>
              <a:t>, Growing Seedlings </a:t>
            </a:r>
            <a:r>
              <a:rPr lang="en-ZW" dirty="0" smtClean="0"/>
              <a:t>in dishes </a:t>
            </a:r>
            <a:r>
              <a:rPr lang="en-ZW" dirty="0" smtClean="0"/>
              <a:t>and ,shake </a:t>
            </a:r>
            <a:r>
              <a:rPr lang="en-ZW" dirty="0" smtClean="0"/>
              <a:t>shake containers </a:t>
            </a:r>
            <a:r>
              <a:rPr lang="en-ZW" dirty="0" smtClean="0"/>
              <a:t>,Exhibitions: International </a:t>
            </a:r>
            <a:r>
              <a:rPr lang="en-ZW" dirty="0" smtClean="0"/>
              <a:t>shows </a:t>
            </a:r>
            <a:r>
              <a:rPr lang="en-ZW" dirty="0" err="1" smtClean="0"/>
              <a:t>eg</a:t>
            </a:r>
            <a:r>
              <a:rPr lang="en-ZW" dirty="0" smtClean="0"/>
              <a:t> Trade Fairs ,</a:t>
            </a:r>
            <a:r>
              <a:rPr lang="en-ZW" dirty="0" err="1" smtClean="0"/>
              <a:t>Sanganai</a:t>
            </a:r>
            <a:r>
              <a:rPr lang="en-ZW" dirty="0" smtClean="0"/>
              <a:t> </a:t>
            </a:r>
            <a:r>
              <a:rPr lang="en-ZW" dirty="0" err="1" smtClean="0"/>
              <a:t>Hlanganani</a:t>
            </a:r>
            <a:r>
              <a:rPr lang="en-ZW" dirty="0" smtClean="0"/>
              <a:t> Expos </a:t>
            </a:r>
          </a:p>
          <a:p>
            <a:r>
              <a:rPr lang="en-ZW" dirty="0" smtClean="0"/>
              <a:t>Incorporating solid waste management at different  functions (Youth Functions) collect recyclable waste for uptake by recycling companies</a:t>
            </a:r>
          </a:p>
          <a:p>
            <a:r>
              <a:rPr lang="en-ZW" dirty="0" smtClean="0"/>
              <a:t>Partnerships in the existing projects implemented(value addition, upscaling etc</a:t>
            </a:r>
            <a:r>
              <a:rPr lang="en-ZW" dirty="0" smtClean="0"/>
              <a:t>.)</a:t>
            </a:r>
            <a:endParaRPr lang="en-ZW" dirty="0" smtClean="0"/>
          </a:p>
          <a:p>
            <a:r>
              <a:rPr lang="en-ZW" dirty="0" smtClean="0"/>
              <a:t>Partnering in Research with </a:t>
            </a:r>
            <a:r>
              <a:rPr lang="en-ZW" dirty="0" smtClean="0"/>
              <a:t>different institutions (In solving </a:t>
            </a:r>
            <a:r>
              <a:rPr lang="en-ZW" dirty="0"/>
              <a:t> </a:t>
            </a:r>
            <a:r>
              <a:rPr lang="en-ZW" dirty="0" smtClean="0"/>
              <a:t>solid waste </a:t>
            </a:r>
            <a:r>
              <a:rPr lang="en-ZW" dirty="0" smtClean="0"/>
              <a:t>challenges</a:t>
            </a:r>
            <a:r>
              <a:rPr lang="en-ZW" dirty="0" smtClean="0"/>
              <a:t>)</a:t>
            </a:r>
          </a:p>
          <a:p>
            <a:pPr marL="0" indent="0">
              <a:buNone/>
            </a:pPr>
            <a:endParaRPr lang="en-ZW" dirty="0" smtClean="0"/>
          </a:p>
          <a:p>
            <a:endParaRPr lang="en-ZW" dirty="0" smtClean="0"/>
          </a:p>
          <a:p>
            <a:endParaRPr lang="en-ZW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6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470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               Solid Waste Management</vt:lpstr>
      <vt:lpstr>Cont..</vt:lpstr>
      <vt:lpstr>Cont…</vt:lpstr>
      <vt:lpstr>PowerPoint Presentation</vt:lpstr>
      <vt:lpstr>Circular Economy</vt:lpstr>
      <vt:lpstr> Advantages</vt:lpstr>
      <vt:lpstr>Legislation Governing Solid Waste Management</vt:lpstr>
      <vt:lpstr>Opportunities for Youths in Solid Waste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 Waste Management</dc:title>
  <dc:creator>admin</dc:creator>
  <cp:lastModifiedBy>admin</cp:lastModifiedBy>
  <cp:revision>25</cp:revision>
  <dcterms:created xsi:type="dcterms:W3CDTF">2025-03-04T07:41:54Z</dcterms:created>
  <dcterms:modified xsi:type="dcterms:W3CDTF">2025-03-18T18:17:53Z</dcterms:modified>
</cp:coreProperties>
</file>